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4"/>
  </p:sldMasterIdLst>
  <p:notesMasterIdLst>
    <p:notesMasterId r:id="rId13"/>
  </p:notesMasterIdLst>
  <p:handoutMasterIdLst>
    <p:handoutMasterId r:id="rId14"/>
  </p:handoutMasterIdLst>
  <p:sldIdLst>
    <p:sldId id="256" r:id="rId5"/>
    <p:sldId id="345" r:id="rId6"/>
    <p:sldId id="288" r:id="rId7"/>
    <p:sldId id="285" r:id="rId8"/>
    <p:sldId id="342" r:id="rId9"/>
    <p:sldId id="344" r:id="rId10"/>
    <p:sldId id="346"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332A"/>
    <a:srgbClr val="29235C"/>
    <a:srgbClr val="FBD5C6"/>
    <a:srgbClr val="B4BE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64CBA8-CB4C-F3D0-1C3B-3C881D547B12}" v="48" dt="2020-07-07T06:18:43.0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54" autoAdjust="0"/>
    <p:restoredTop sz="81363"/>
  </p:normalViewPr>
  <p:slideViewPr>
    <p:cSldViewPr snapToGrid="0">
      <p:cViewPr varScale="1">
        <p:scale>
          <a:sx n="65" d="100"/>
          <a:sy n="65" d="100"/>
        </p:scale>
        <p:origin x="208" y="60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250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USSE Yannick" userId="S::yannick.bousse_uitp.org#ext#@live.ucl.ac.uk::98030b03-daf1-4afc-bfef-854c0e45be48" providerId="AD" clId="Web-{3964CBA8-CB4C-F3D0-1C3B-3C881D547B12}"/>
    <pc:docChg chg="modSld">
      <pc:chgData name="BOUSSE Yannick" userId="S::yannick.bousse_uitp.org#ext#@live.ucl.ac.uk::98030b03-daf1-4afc-bfef-854c0e45be48" providerId="AD" clId="Web-{3964CBA8-CB4C-F3D0-1C3B-3C881D547B12}" dt="2020-07-07T06:18:43.051" v="46" actId="20577"/>
      <pc:docMkLst>
        <pc:docMk/>
      </pc:docMkLst>
      <pc:sldChg chg="modSp">
        <pc:chgData name="BOUSSE Yannick" userId="S::yannick.bousse_uitp.org#ext#@live.ucl.ac.uk::98030b03-daf1-4afc-bfef-854c0e45be48" providerId="AD" clId="Web-{3964CBA8-CB4C-F3D0-1C3B-3C881D547B12}" dt="2020-07-07T06:18:43.051" v="46" actId="20577"/>
        <pc:sldMkLst>
          <pc:docMk/>
          <pc:sldMk cId="3410609538" sldId="268"/>
        </pc:sldMkLst>
        <pc:spChg chg="mod">
          <ac:chgData name="BOUSSE Yannick" userId="S::yannick.bousse_uitp.org#ext#@live.ucl.ac.uk::98030b03-daf1-4afc-bfef-854c0e45be48" providerId="AD" clId="Web-{3964CBA8-CB4C-F3D0-1C3B-3C881D547B12}" dt="2020-07-07T06:18:43.051" v="46" actId="20577"/>
          <ac:spMkLst>
            <pc:docMk/>
            <pc:sldMk cId="3410609538" sldId="268"/>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4C1428-4EC4-4059-92C2-1FF2529914E7}" type="datetimeFigureOut">
              <a:rPr lang="en-US" smtClean="0"/>
              <a:t>8/19/21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06CFF64-4889-458D-8165-779315B479F1}" type="slidenum">
              <a:rPr lang="en-US" smtClean="0"/>
              <a:t>‹#›</a:t>
            </a:fld>
            <a:endParaRPr lang="en-US"/>
          </a:p>
        </p:txBody>
      </p:sp>
    </p:spTree>
    <p:extLst>
      <p:ext uri="{BB962C8B-B14F-4D97-AF65-F5344CB8AC3E}">
        <p14:creationId xmlns:p14="http://schemas.microsoft.com/office/powerpoint/2010/main" val="29616686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43E81F-CBC3-4632-A34F-F90307C37B24}" type="datetimeFigureOut">
              <a:rPr lang="en-US" smtClean="0"/>
              <a:t>8/19/21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F6A674-61A1-40F1-B31D-FA88636BB289}" type="slidenum">
              <a:rPr lang="en-US" smtClean="0"/>
              <a:t>‹#›</a:t>
            </a:fld>
            <a:endParaRPr lang="en-US"/>
          </a:p>
        </p:txBody>
      </p:sp>
    </p:spTree>
    <p:extLst>
      <p:ext uri="{BB962C8B-B14F-4D97-AF65-F5344CB8AC3E}">
        <p14:creationId xmlns:p14="http://schemas.microsoft.com/office/powerpoint/2010/main" val="356569767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kumimoji="1" lang="en-US" altLang="zh-TW" dirty="0"/>
              <a:t>Briefly discuss what new mobility services and technologies we have investigated.</a:t>
            </a:r>
            <a:endParaRPr kumimoji="1" lang="zh-TW" altLang="en-US" dirty="0"/>
          </a:p>
        </p:txBody>
      </p:sp>
    </p:spTree>
    <p:extLst>
      <p:ext uri="{BB962C8B-B14F-4D97-AF65-F5344CB8AC3E}">
        <p14:creationId xmlns:p14="http://schemas.microsoft.com/office/powerpoint/2010/main" val="1186034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171450" indent="-171450">
              <a:buFont typeface="Arial" panose="020B0604020202020204" pitchFamily="34" charset="0"/>
              <a:buChar char="•"/>
            </a:pPr>
            <a:r>
              <a:rPr kumimoji="1" lang="en-US" altLang="zh-TW" dirty="0"/>
              <a:t>We investigated the existing business models (Business model canvas to look into how firms propose, create, deliver and capture value from their innovations).</a:t>
            </a:r>
          </a:p>
          <a:p>
            <a:pPr marL="171450" indent="-171450">
              <a:buFont typeface="Arial" panose="020B0604020202020204" pitchFamily="34" charset="0"/>
              <a:buChar char="•"/>
            </a:pPr>
            <a:r>
              <a:rPr kumimoji="1" lang="en-US" altLang="zh-TW" dirty="0"/>
              <a:t>Then we explored the constraints and opportunities of current business models</a:t>
            </a:r>
          </a:p>
          <a:p>
            <a:pPr marL="171450" indent="-171450">
              <a:buFont typeface="Arial" panose="020B0604020202020204" pitchFamily="34" charset="0"/>
              <a:buChar char="•"/>
            </a:pPr>
            <a:r>
              <a:rPr kumimoji="1" lang="en-US" altLang="zh-TW" dirty="0"/>
              <a:t>Here illustrate an AV company‘s business model</a:t>
            </a:r>
          </a:p>
          <a:p>
            <a:pPr marL="171450" indent="-171450">
              <a:buFont typeface="Arial" panose="020B0604020202020204" pitchFamily="34" charset="0"/>
              <a:buChar char="•"/>
            </a:pPr>
            <a:endParaRPr kumimoji="1" lang="en-US" altLang="zh-TW" dirty="0"/>
          </a:p>
          <a:p>
            <a:pPr marL="171450" indent="-171450">
              <a:buFont typeface="Arial" panose="020B0604020202020204" pitchFamily="34" charset="0"/>
              <a:buChar char="•"/>
            </a:pPr>
            <a:r>
              <a:rPr kumimoji="1" lang="en-US" altLang="zh-TW" dirty="0"/>
              <a:t>This findings serve as the basis of our further investigation in workshops. </a:t>
            </a:r>
            <a:endParaRPr kumimoji="1" lang="zh-TW" altLang="en-US" dirty="0"/>
          </a:p>
        </p:txBody>
      </p:sp>
    </p:spTree>
    <p:extLst>
      <p:ext uri="{BB962C8B-B14F-4D97-AF65-F5344CB8AC3E}">
        <p14:creationId xmlns:p14="http://schemas.microsoft.com/office/powerpoint/2010/main" val="1031712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zh-TW" sz="1200" b="1" kern="1200" dirty="0">
                <a:solidFill>
                  <a:schemeClr val="tx1"/>
                </a:solidFill>
                <a:effectLst/>
                <a:latin typeface="+mn-lt"/>
                <a:ea typeface="+mn-ea"/>
                <a:cs typeface="+mn-cs"/>
              </a:rPr>
              <a:t>Based on the findings of previous stakeholder workshops… for sustainable business model innovation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TW" sz="1200" b="1"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b="1" dirty="0"/>
              <a:t>Transparent and well-established data policies</a:t>
            </a:r>
            <a:r>
              <a:rPr lang="en-US" altLang="zh-TW" sz="1200" b="1" kern="1200" dirty="0">
                <a:solidFill>
                  <a:schemeClr val="tx1"/>
                </a:solidFill>
                <a:effectLst/>
                <a:latin typeface="+mn-lt"/>
                <a:ea typeface="+mn-ea"/>
                <a:cs typeface="+mn-cs"/>
              </a:rPr>
              <a:t>: </a:t>
            </a:r>
            <a:r>
              <a:rPr lang="en-US" altLang="zh-TW" sz="1200" kern="1200" dirty="0">
                <a:solidFill>
                  <a:schemeClr val="tx1"/>
                </a:solidFill>
                <a:effectLst/>
                <a:latin typeface="+mn-lt"/>
                <a:ea typeface="+mn-ea"/>
                <a:cs typeface="+mn-cs"/>
              </a:rPr>
              <a:t>MaaS - key is </a:t>
            </a:r>
            <a:r>
              <a:rPr lang="en-US" altLang="zh-TW" sz="1200" b="0" kern="1200" dirty="0">
                <a:solidFill>
                  <a:schemeClr val="tx1"/>
                </a:solidFill>
                <a:effectLst/>
                <a:latin typeface="+mn-lt"/>
                <a:ea typeface="+mn-ea"/>
                <a:cs typeface="+mn-cs"/>
              </a:rPr>
              <a:t>that the data protocols that should </a:t>
            </a:r>
            <a:r>
              <a:rPr lang="en-US" altLang="zh-TW" sz="1200" kern="1200" dirty="0">
                <a:solidFill>
                  <a:schemeClr val="tx1"/>
                </a:solidFill>
                <a:effectLst/>
                <a:latin typeface="+mn-lt"/>
                <a:ea typeface="+mn-ea"/>
                <a:cs typeface="+mn-cs"/>
              </a:rPr>
              <a:t>be shared between different cities/countries</a:t>
            </a:r>
            <a:endParaRPr lang="en-US" altLang="zh-TW" sz="1200" b="1"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TW"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200" b="1" kern="1200" dirty="0">
                <a:solidFill>
                  <a:schemeClr val="tx1"/>
                </a:solidFill>
                <a:effectLst/>
                <a:latin typeface="+mn-lt"/>
                <a:ea typeface="+mn-ea"/>
                <a:cs typeface="+mn-cs"/>
              </a:rPr>
              <a:t>Public education</a:t>
            </a:r>
            <a:r>
              <a:rPr lang="en-US" altLang="zh-TW" sz="1200" kern="1200" dirty="0">
                <a:solidFill>
                  <a:schemeClr val="tx1"/>
                </a:solidFill>
                <a:effectLst/>
                <a:latin typeface="+mn-lt"/>
                <a:ea typeface="+mn-ea"/>
                <a:cs typeface="+mn-cs"/>
              </a:rPr>
              <a:t>: </a:t>
            </a:r>
            <a:r>
              <a:rPr lang="en-US" altLang="zh-TW" sz="1200" b="0" kern="1200" dirty="0">
                <a:solidFill>
                  <a:schemeClr val="tx1"/>
                </a:solidFill>
                <a:effectLst/>
                <a:latin typeface="+mn-lt"/>
                <a:ea typeface="+mn-ea"/>
                <a:cs typeface="+mn-cs"/>
              </a:rPr>
              <a:t>Public authorities to educate and communicate with end-users to show how their choices are impacting the environment will also be important.</a:t>
            </a:r>
            <a:endParaRPr lang="en-US" altLang="zh-TW" sz="1200" b="1"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TW" sz="1200" b="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200" b="1" kern="1200" dirty="0">
                <a:solidFill>
                  <a:schemeClr val="tx1"/>
                </a:solidFill>
                <a:effectLst/>
                <a:latin typeface="+mn-lt"/>
                <a:ea typeface="+mn-ea"/>
                <a:cs typeface="+mn-cs"/>
              </a:rPr>
              <a:t>Stronger PPP model: </a:t>
            </a:r>
            <a:r>
              <a:rPr lang="en-US" altLang="zh-TW" sz="1200" kern="1200" dirty="0">
                <a:solidFill>
                  <a:schemeClr val="tx1"/>
                </a:solidFill>
                <a:effectLst/>
                <a:latin typeface="+mn-lt"/>
                <a:ea typeface="+mn-ea"/>
                <a:cs typeface="+mn-cs"/>
              </a:rPr>
              <a:t>to support </a:t>
            </a:r>
            <a:r>
              <a:rPr lang="en-US" altLang="zh-TW" sz="1200" b="1" kern="1200" dirty="0">
                <a:solidFill>
                  <a:schemeClr val="tx1"/>
                </a:solidFill>
                <a:effectLst/>
                <a:latin typeface="+mn-lt"/>
                <a:ea typeface="+mn-ea"/>
                <a:cs typeface="+mn-cs"/>
              </a:rPr>
              <a:t>customized mobility packages and services; </a:t>
            </a:r>
            <a:r>
              <a:rPr lang="en-US" altLang="zh-TW" sz="1200" kern="1200" dirty="0">
                <a:solidFill>
                  <a:schemeClr val="tx1"/>
                </a:solidFill>
                <a:effectLst/>
                <a:latin typeface="+mn-lt"/>
                <a:ea typeface="+mn-ea"/>
                <a:cs typeface="+mn-cs"/>
              </a:rPr>
              <a:t>Strong partnership public-private – </a:t>
            </a:r>
            <a:r>
              <a:rPr lang="en-US" altLang="zh-TW" sz="1200" b="1" kern="1200" dirty="0">
                <a:solidFill>
                  <a:schemeClr val="tx1"/>
                </a:solidFill>
                <a:effectLst/>
                <a:latin typeface="+mn-lt"/>
                <a:ea typeface="+mn-ea"/>
                <a:cs typeface="+mn-cs"/>
              </a:rPr>
              <a:t>the city needs to make sure that collaboration is sustainable and  profitable</a:t>
            </a:r>
            <a:endParaRPr lang="zh-TW" altLang="zh-TW"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955109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200" b="1" kern="1200" dirty="0">
                <a:solidFill>
                  <a:schemeClr val="tx1"/>
                </a:solidFill>
                <a:effectLst/>
                <a:latin typeface="+mn-lt"/>
                <a:ea typeface="+mn-ea"/>
                <a:cs typeface="+mn-cs"/>
              </a:rPr>
              <a:t>Urban space is a key resource</a:t>
            </a:r>
            <a:r>
              <a:rPr lang="en-US" altLang="zh-TW" sz="1200" kern="1200" dirty="0">
                <a:solidFill>
                  <a:schemeClr val="tx1"/>
                </a:solidFill>
                <a:effectLst/>
                <a:latin typeface="+mn-lt"/>
                <a:ea typeface="+mn-ea"/>
                <a:cs typeface="+mn-cs"/>
              </a:rPr>
              <a:t>: </a:t>
            </a:r>
            <a:r>
              <a:rPr lang="en-US" altLang="zh-TW" sz="1200" b="0" kern="1200" dirty="0">
                <a:solidFill>
                  <a:schemeClr val="tx1"/>
                </a:solidFill>
                <a:effectLst/>
                <a:latin typeface="+mn-lt"/>
                <a:ea typeface="+mn-ea"/>
                <a:cs typeface="+mn-cs"/>
              </a:rPr>
              <a:t>parking spaces, biking lanes, pedestrian sidewalks. </a:t>
            </a:r>
            <a:r>
              <a:rPr lang="en-US" altLang="zh-TW" sz="1200" kern="1200" dirty="0">
                <a:solidFill>
                  <a:schemeClr val="tx1"/>
                </a:solidFill>
                <a:effectLst/>
                <a:latin typeface="+mn-lt"/>
                <a:ea typeface="+mn-ea"/>
                <a:cs typeface="+mn-cs"/>
              </a:rPr>
              <a:t>Municipalities can promote one mode over another through granting the access to public space.</a:t>
            </a:r>
            <a:endParaRPr lang="zh-TW" altLang="zh-TW"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TW" sz="1200" b="1"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200" b="1" kern="1200" dirty="0">
                <a:solidFill>
                  <a:schemeClr val="tx1"/>
                </a:solidFill>
                <a:effectLst/>
                <a:latin typeface="+mn-lt"/>
                <a:ea typeface="+mn-ea"/>
                <a:cs typeface="+mn-cs"/>
              </a:rPr>
              <a:t>Subsidies for peripheral transportation: </a:t>
            </a:r>
            <a:r>
              <a:rPr lang="en-US" altLang="zh-TW" sz="1200" b="1" kern="1200" dirty="0" err="1">
                <a:solidFill>
                  <a:schemeClr val="tx1"/>
                </a:solidFill>
                <a:effectLst/>
                <a:latin typeface="+mn-lt"/>
                <a:ea typeface="+mn-ea"/>
                <a:cs typeface="+mn-cs"/>
              </a:rPr>
              <a:t>subsidising</a:t>
            </a:r>
            <a:r>
              <a:rPr lang="en-US" altLang="zh-TW" sz="1200" b="1" kern="1200" dirty="0">
                <a:solidFill>
                  <a:schemeClr val="tx1"/>
                </a:solidFill>
                <a:effectLst/>
                <a:latin typeface="+mn-lt"/>
                <a:ea typeface="+mn-ea"/>
                <a:cs typeface="+mn-cs"/>
              </a:rPr>
              <a:t> the first mile or to motivate public to use public </a:t>
            </a:r>
            <a:r>
              <a:rPr lang="en-US" altLang="zh-TW" sz="1200" kern="1200" dirty="0">
                <a:solidFill>
                  <a:schemeClr val="tx1"/>
                </a:solidFill>
                <a:effectLst/>
                <a:latin typeface="+mn-lt"/>
                <a:ea typeface="+mn-ea"/>
                <a:cs typeface="+mn-cs"/>
              </a:rPr>
              <a:t>transport like trains.</a:t>
            </a:r>
            <a:r>
              <a:rPr lang="zh-TW" altLang="zh-TW" dirty="0">
                <a:effectLst/>
              </a:rPr>
              <a:t> </a:t>
            </a:r>
            <a:endParaRPr lang="en-US" altLang="zh-TW" sz="1200" b="1"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TW" sz="1200" b="1"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200" b="1" kern="1200" dirty="0">
                <a:solidFill>
                  <a:schemeClr val="tx1"/>
                </a:solidFill>
                <a:effectLst/>
                <a:latin typeface="+mn-lt"/>
                <a:ea typeface="+mn-ea"/>
                <a:cs typeface="+mn-cs"/>
              </a:rPr>
              <a:t>Assessment of the environmental footprint: and monitoring performance indicators</a:t>
            </a:r>
            <a:r>
              <a:rPr lang="en-US" altLang="zh-TW" sz="1200" kern="1200" dirty="0">
                <a:solidFill>
                  <a:schemeClr val="tx1"/>
                </a:solidFill>
                <a:effectLst/>
                <a:latin typeface="+mn-lt"/>
                <a:ea typeface="+mn-ea"/>
                <a:cs typeface="+mn-cs"/>
              </a:rPr>
              <a:t> </a:t>
            </a:r>
            <a:r>
              <a:rPr lang="en-US" altLang="zh-TW" sz="1200" b="1" kern="1200" dirty="0">
                <a:solidFill>
                  <a:schemeClr val="tx1"/>
                </a:solidFill>
                <a:effectLst/>
                <a:latin typeface="+mn-lt"/>
                <a:ea typeface="+mn-ea"/>
                <a:cs typeface="+mn-cs"/>
              </a:rPr>
              <a:t>could be additional value propositions</a:t>
            </a:r>
            <a:r>
              <a:rPr lang="en-US" altLang="zh-TW" sz="1200" kern="1200" dirty="0">
                <a:solidFill>
                  <a:schemeClr val="tx1"/>
                </a:solidFill>
                <a:effectLst/>
                <a:latin typeface="+mn-lt"/>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zh-TW" sz="1200" b="1" kern="1200" dirty="0">
              <a:solidFill>
                <a:schemeClr val="tx1"/>
              </a:solidFill>
              <a:effectLst/>
              <a:latin typeface="+mn-lt"/>
              <a:ea typeface="+mn-ea"/>
              <a:cs typeface="+mn-cs"/>
            </a:endParaRPr>
          </a:p>
          <a:p>
            <a:endParaRPr lang="" b="0" dirty="0"/>
          </a:p>
        </p:txBody>
      </p:sp>
    </p:spTree>
    <p:extLst>
      <p:ext uri="{BB962C8B-B14F-4D97-AF65-F5344CB8AC3E}">
        <p14:creationId xmlns:p14="http://schemas.microsoft.com/office/powerpoint/2010/main" val="3390504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TW" sz="1200" kern="1200" dirty="0">
                <a:solidFill>
                  <a:schemeClr val="tx1"/>
                </a:solidFill>
                <a:effectLst/>
                <a:latin typeface="+mn-lt"/>
                <a:ea typeface="+mn-ea"/>
                <a:cs typeface="+mn-cs"/>
              </a:rPr>
              <a:t>D1.4 investigated the impacts of COVID-19 on these innovations as well because the pandemic has significant influences on the sustainable urban mobility and might potentially facilitate / deter some disruptive innovations. For instance, COVID-19 might have a lasting impact on CCAM innovation category as it is driving significant changes in the macroeconomic environment, regulatory trends and public acceptance to disruptively new mobility technologies. This pandemic is a double-edged sword for the goal of sustainability. On the one side, as the world has shifted to a more home-based living and working environment, moving goods and services without human interaction is more important than ever before. It is therefore a turning point to accelerate the transition toward CCAM, with the introduction of CAVs, UAM and drones. On the other side, it might contradict to the goal of sustainability because of the potentially increased car ownership in the future. It is therefore important to avoid contradiction with the goal of sustainable mobility in Europe.</a:t>
            </a:r>
            <a:endParaRPr lang="zh-TW" altLang="zh-TW" sz="1200" kern="1200" dirty="0">
              <a:solidFill>
                <a:schemeClr val="tx1"/>
              </a:solidFill>
              <a:effectLst/>
              <a:latin typeface="+mn-lt"/>
              <a:ea typeface="+mn-ea"/>
              <a:cs typeface="+mn-cs"/>
            </a:endParaRPr>
          </a:p>
          <a:p>
            <a:endParaRPr kumimoji="1" lang="zh-TW" altLang="en-US" dirty="0"/>
          </a:p>
        </p:txBody>
      </p:sp>
    </p:spTree>
    <p:extLst>
      <p:ext uri="{BB962C8B-B14F-4D97-AF65-F5344CB8AC3E}">
        <p14:creationId xmlns:p14="http://schemas.microsoft.com/office/powerpoint/2010/main" val="30385603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11.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8.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1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6" y="-297"/>
            <a:ext cx="12190686" cy="6858594"/>
          </a:xfrm>
          <a:prstGeom prst="rect">
            <a:avLst/>
          </a:prstGeom>
        </p:spPr>
      </p:pic>
      <p:sp>
        <p:nvSpPr>
          <p:cNvPr id="2" name="Title 1"/>
          <p:cNvSpPr>
            <a:spLocks noGrp="1"/>
          </p:cNvSpPr>
          <p:nvPr>
            <p:ph type="ctrTitle"/>
          </p:nvPr>
        </p:nvSpPr>
        <p:spPr>
          <a:xfrm>
            <a:off x="1524000" y="3120571"/>
            <a:ext cx="9144000" cy="1320800"/>
          </a:xfrm>
        </p:spPr>
        <p:txBody>
          <a:bodyPr anchor="t">
            <a:normAutofit/>
          </a:bodyPr>
          <a:lstStyle>
            <a:lvl1pPr algn="ctr">
              <a:defRPr sz="4100">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524000" y="4120242"/>
            <a:ext cx="9144000" cy="1017815"/>
          </a:xfrm>
        </p:spPr>
        <p:txBody>
          <a:bodyPr>
            <a:normAutofit/>
          </a:bodyPr>
          <a:lstStyle>
            <a:lvl1pPr marL="0" indent="0" algn="ctr">
              <a:lnSpc>
                <a:spcPts val="1600"/>
              </a:lnSpc>
              <a:buNone/>
              <a:defRPr sz="2100">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89885" y="5719782"/>
            <a:ext cx="2162629" cy="866053"/>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89885" y="5719782"/>
            <a:ext cx="2162629" cy="866053"/>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07991" y="5959259"/>
            <a:ext cx="1938532" cy="387097"/>
          </a:xfrm>
          <a:prstGeom prst="rect">
            <a:avLst/>
          </a:prstGeom>
        </p:spPr>
      </p:pic>
    </p:spTree>
    <p:extLst>
      <p:ext uri="{BB962C8B-B14F-4D97-AF65-F5344CB8AC3E}">
        <p14:creationId xmlns:p14="http://schemas.microsoft.com/office/powerpoint/2010/main" val="1672436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6630" y="365125"/>
            <a:ext cx="10208758"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630" y="1681163"/>
            <a:ext cx="485094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146630" y="2505075"/>
            <a:ext cx="4850945"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328228" y="1681163"/>
            <a:ext cx="502715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8228" y="2505075"/>
            <a:ext cx="5027159"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07948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 box">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18629" y="1190171"/>
            <a:ext cx="5283200" cy="516708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306286" y="3062514"/>
            <a:ext cx="3788228" cy="224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0"/>
          <p:cNvSpPr>
            <a:spLocks noGrp="1"/>
          </p:cNvSpPr>
          <p:nvPr>
            <p:ph type="body" sz="quarter" idx="11" hasCustomPrompt="1"/>
          </p:nvPr>
        </p:nvSpPr>
        <p:spPr>
          <a:xfrm>
            <a:off x="1566863" y="3381375"/>
            <a:ext cx="3222625" cy="1554163"/>
          </a:xfrm>
        </p:spPr>
        <p:txBody>
          <a:bodyPr anchor="ctr"/>
          <a:lstStyle>
            <a:lvl1pPr>
              <a:lnSpc>
                <a:spcPts val="2800"/>
              </a:lnSpc>
              <a:defRPr b="1">
                <a:solidFill>
                  <a:schemeClr val="bg1"/>
                </a:solidFill>
              </a:defRPr>
            </a:lvl1pPr>
            <a:lvl2pPr>
              <a:lnSpc>
                <a:spcPts val="2500"/>
              </a:lnSpc>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p:nvPr userDrawn="1"/>
        </p:nvSpPr>
        <p:spPr>
          <a:xfrm>
            <a:off x="1306286" y="3062514"/>
            <a:ext cx="3788228" cy="224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7938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495425" y="1887538"/>
            <a:ext cx="5080000" cy="348297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9063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5657" y="457200"/>
            <a:ext cx="359636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75657" y="2057400"/>
            <a:ext cx="359636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971133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61143" y="457200"/>
            <a:ext cx="3610882"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61143" y="2057400"/>
            <a:ext cx="3610882"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520931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713290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40434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52942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6628" y="2815771"/>
            <a:ext cx="10207171" cy="3232602"/>
          </a:xfrm>
        </p:spPr>
        <p:txBody>
          <a:bodyPr/>
          <a:lstStyle>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7"/>
          <p:cNvSpPr>
            <a:spLocks noGrp="1"/>
          </p:cNvSpPr>
          <p:nvPr>
            <p:ph type="title"/>
          </p:nvPr>
        </p:nvSpPr>
        <p:spPr/>
        <p:txBody>
          <a:bodyPr/>
          <a:lstStyle>
            <a:lvl1pPr marL="0" indent="0">
              <a:buFontTx/>
              <a:buNone/>
              <a:defRPr/>
            </a:lvl1pPr>
          </a:lstStyle>
          <a:p>
            <a:r>
              <a:rPr lang="en-US" dirty="0"/>
              <a:t>Click to edit Master title style</a:t>
            </a:r>
          </a:p>
        </p:txBody>
      </p:sp>
      <p:sp>
        <p:nvSpPr>
          <p:cNvPr id="5" name="Text Placeholder 2"/>
          <p:cNvSpPr>
            <a:spLocks noGrp="1"/>
          </p:cNvSpPr>
          <p:nvPr>
            <p:ph type="body" idx="10" hasCustomPrompt="1"/>
          </p:nvPr>
        </p:nvSpPr>
        <p:spPr>
          <a:xfrm>
            <a:off x="1146628" y="1748179"/>
            <a:ext cx="10200822" cy="476022"/>
          </a:xfrm>
        </p:spPr>
        <p:txBody>
          <a:bodyPr>
            <a:normAutofit/>
          </a:bodyPr>
          <a:lstStyle>
            <a:lvl1pPr marL="0" indent="0">
              <a:lnSpc>
                <a:spcPts val="2100"/>
              </a:lnSpc>
              <a:buNone/>
              <a:defRPr sz="1700">
                <a:solidFill>
                  <a:srgbClr val="29235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13874080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Divider slide whit icon 01">
    <p:spTree>
      <p:nvGrpSpPr>
        <p:cNvPr id="1" name=""/>
        <p:cNvGrpSpPr/>
        <p:nvPr/>
      </p:nvGrpSpPr>
      <p:grpSpPr>
        <a:xfrm>
          <a:off x="0" y="0"/>
          <a:ext cx="0" cy="0"/>
          <a:chOff x="0" y="0"/>
          <a:chExt cx="0" cy="0"/>
        </a:xfrm>
      </p:grpSpPr>
      <p:grpSp>
        <p:nvGrpSpPr>
          <p:cNvPr id="2" name="Group 1"/>
          <p:cNvGrpSpPr/>
          <p:nvPr userDrawn="1"/>
        </p:nvGrpSpPr>
        <p:grpSpPr>
          <a:xfrm>
            <a:off x="0" y="0"/>
            <a:ext cx="12195050" cy="6858000"/>
            <a:chOff x="0" y="0"/>
            <a:chExt cx="12195050" cy="685800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5050" cy="6858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029" y="6340318"/>
              <a:ext cx="1034143" cy="337457"/>
            </a:xfrm>
            <a:prstGeom prst="rect">
              <a:avLst/>
            </a:prstGeom>
          </p:spPr>
        </p:pic>
      </p:grpSp>
      <p:sp>
        <p:nvSpPr>
          <p:cNvPr id="8" name="Title 7"/>
          <p:cNvSpPr>
            <a:spLocks noGrp="1"/>
          </p:cNvSpPr>
          <p:nvPr>
            <p:ph type="title"/>
          </p:nvPr>
        </p:nvSpPr>
        <p:spPr>
          <a:xfrm>
            <a:off x="1132114" y="1839686"/>
            <a:ext cx="4965411" cy="2293558"/>
          </a:xfrm>
        </p:spPr>
        <p:txBody>
          <a:bodyPr>
            <a:normAutofit/>
          </a:bodyPr>
          <a:lstStyle>
            <a:lvl1pPr marL="0" indent="0">
              <a:buFontTx/>
              <a:buNone/>
              <a:defRPr sz="4800"/>
            </a:lvl1pPr>
          </a:lstStyle>
          <a:p>
            <a:r>
              <a:rPr lang="en-US" dirty="0"/>
              <a:t>Click to edit Master title style</a:t>
            </a:r>
          </a:p>
        </p:txBody>
      </p:sp>
      <p:sp>
        <p:nvSpPr>
          <p:cNvPr id="5" name="Text Placeholder 2"/>
          <p:cNvSpPr>
            <a:spLocks noGrp="1"/>
          </p:cNvSpPr>
          <p:nvPr>
            <p:ph type="body" idx="10" hasCustomPrompt="1"/>
          </p:nvPr>
        </p:nvSpPr>
        <p:spPr>
          <a:xfrm>
            <a:off x="1132114" y="4344425"/>
            <a:ext cx="4965411" cy="586534"/>
          </a:xfrm>
        </p:spPr>
        <p:txBody>
          <a:bodyPr>
            <a:normAutofit/>
          </a:bodyPr>
          <a:lstStyle>
            <a:lvl1pPr marL="0" indent="0">
              <a:lnSpc>
                <a:spcPct val="100000"/>
              </a:lnSpc>
              <a:buNone/>
              <a:defRPr sz="1700">
                <a:solidFill>
                  <a:srgbClr val="29235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Rectangle 3"/>
          <p:cNvSpPr/>
          <p:nvPr userDrawn="1"/>
        </p:nvSpPr>
        <p:spPr>
          <a:xfrm>
            <a:off x="1132114" y="5038760"/>
            <a:ext cx="3817257" cy="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6097525" y="931409"/>
            <a:ext cx="5084074" cy="4066040"/>
          </a:xfrm>
          <a:prstGeom prst="rect">
            <a:avLst/>
          </a:prstGeom>
        </p:spPr>
      </p:pic>
    </p:spTree>
    <p:extLst>
      <p:ext uri="{BB962C8B-B14F-4D97-AF65-F5344CB8AC3E}">
        <p14:creationId xmlns:p14="http://schemas.microsoft.com/office/powerpoint/2010/main" val="1199402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7"/>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17307165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Divider slide whit 02">
    <p:spTree>
      <p:nvGrpSpPr>
        <p:cNvPr id="1" name=""/>
        <p:cNvGrpSpPr/>
        <p:nvPr/>
      </p:nvGrpSpPr>
      <p:grpSpPr>
        <a:xfrm>
          <a:off x="0" y="0"/>
          <a:ext cx="0" cy="0"/>
          <a:chOff x="0" y="0"/>
          <a:chExt cx="0" cy="0"/>
        </a:xfrm>
      </p:grpSpPr>
      <p:grpSp>
        <p:nvGrpSpPr>
          <p:cNvPr id="2" name="Group 1"/>
          <p:cNvGrpSpPr/>
          <p:nvPr userDrawn="1"/>
        </p:nvGrpSpPr>
        <p:grpSpPr>
          <a:xfrm>
            <a:off x="0" y="0"/>
            <a:ext cx="12195050" cy="6858000"/>
            <a:chOff x="0" y="0"/>
            <a:chExt cx="12195050" cy="685800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5050" cy="6858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029" y="6340318"/>
              <a:ext cx="1034143" cy="337457"/>
            </a:xfrm>
            <a:prstGeom prst="rect">
              <a:avLst/>
            </a:prstGeom>
          </p:spPr>
        </p:pic>
      </p:grpSp>
      <p:sp>
        <p:nvSpPr>
          <p:cNvPr id="5" name="Text Placeholder 2"/>
          <p:cNvSpPr>
            <a:spLocks noGrp="1"/>
          </p:cNvSpPr>
          <p:nvPr>
            <p:ph type="body" idx="10" hasCustomPrompt="1"/>
          </p:nvPr>
        </p:nvSpPr>
        <p:spPr>
          <a:xfrm>
            <a:off x="1132114" y="4344425"/>
            <a:ext cx="4965411" cy="586534"/>
          </a:xfrm>
        </p:spPr>
        <p:txBody>
          <a:bodyPr>
            <a:normAutofit/>
          </a:bodyPr>
          <a:lstStyle>
            <a:lvl1pPr marL="0" indent="0">
              <a:lnSpc>
                <a:spcPct val="100000"/>
              </a:lnSpc>
              <a:buNone/>
              <a:defRPr sz="1700">
                <a:solidFill>
                  <a:srgbClr val="29235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Rectangle 3"/>
          <p:cNvSpPr/>
          <p:nvPr userDrawn="1"/>
        </p:nvSpPr>
        <p:spPr>
          <a:xfrm>
            <a:off x="1132114" y="5038760"/>
            <a:ext cx="3817257" cy="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6097525" y="931409"/>
            <a:ext cx="5084074" cy="4066040"/>
          </a:xfrm>
          <a:prstGeom prst="rect">
            <a:avLst/>
          </a:prstGeom>
        </p:spPr>
      </p:pic>
      <p:sp>
        <p:nvSpPr>
          <p:cNvPr id="11" name="Title 7"/>
          <p:cNvSpPr>
            <a:spLocks noGrp="1"/>
          </p:cNvSpPr>
          <p:nvPr>
            <p:ph type="title"/>
          </p:nvPr>
        </p:nvSpPr>
        <p:spPr>
          <a:xfrm>
            <a:off x="1132114" y="1839686"/>
            <a:ext cx="4965411" cy="2293558"/>
          </a:xfrm>
        </p:spPr>
        <p:txBody>
          <a:bodyPr>
            <a:normAutofit/>
          </a:bodyPr>
          <a:lstStyle>
            <a:lvl1pPr marL="0" indent="0">
              <a:buFontTx/>
              <a:buNone/>
              <a:defRPr sz="4800"/>
            </a:lvl1pPr>
          </a:lstStyle>
          <a:p>
            <a:r>
              <a:rPr lang="en-US" dirty="0"/>
              <a:t>Click to edit Master title style</a:t>
            </a:r>
          </a:p>
        </p:txBody>
      </p:sp>
    </p:spTree>
    <p:extLst>
      <p:ext uri="{BB962C8B-B14F-4D97-AF65-F5344CB8AC3E}">
        <p14:creationId xmlns:p14="http://schemas.microsoft.com/office/powerpoint/2010/main" val="13635943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Divider slide whit 03">
    <p:spTree>
      <p:nvGrpSpPr>
        <p:cNvPr id="1" name=""/>
        <p:cNvGrpSpPr/>
        <p:nvPr/>
      </p:nvGrpSpPr>
      <p:grpSpPr>
        <a:xfrm>
          <a:off x="0" y="0"/>
          <a:ext cx="0" cy="0"/>
          <a:chOff x="0" y="0"/>
          <a:chExt cx="0" cy="0"/>
        </a:xfrm>
      </p:grpSpPr>
      <p:grpSp>
        <p:nvGrpSpPr>
          <p:cNvPr id="2" name="Group 1"/>
          <p:cNvGrpSpPr/>
          <p:nvPr userDrawn="1"/>
        </p:nvGrpSpPr>
        <p:grpSpPr>
          <a:xfrm>
            <a:off x="0" y="0"/>
            <a:ext cx="12195050" cy="6858000"/>
            <a:chOff x="0" y="0"/>
            <a:chExt cx="12195050" cy="685800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5050" cy="68580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029" y="6340318"/>
              <a:ext cx="1034143" cy="337457"/>
            </a:xfrm>
            <a:prstGeom prst="rect">
              <a:avLst/>
            </a:prstGeom>
          </p:spPr>
        </p:pic>
      </p:grpSp>
      <p:sp>
        <p:nvSpPr>
          <p:cNvPr id="5" name="Text Placeholder 2"/>
          <p:cNvSpPr>
            <a:spLocks noGrp="1"/>
          </p:cNvSpPr>
          <p:nvPr>
            <p:ph type="body" idx="10" hasCustomPrompt="1"/>
          </p:nvPr>
        </p:nvSpPr>
        <p:spPr>
          <a:xfrm>
            <a:off x="1132114" y="4344425"/>
            <a:ext cx="4965411" cy="586534"/>
          </a:xfrm>
        </p:spPr>
        <p:txBody>
          <a:bodyPr>
            <a:normAutofit/>
          </a:bodyPr>
          <a:lstStyle>
            <a:lvl1pPr marL="0" indent="0">
              <a:lnSpc>
                <a:spcPct val="100000"/>
              </a:lnSpc>
              <a:buNone/>
              <a:defRPr sz="1700">
                <a:solidFill>
                  <a:srgbClr val="29235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Rectangle 3"/>
          <p:cNvSpPr/>
          <p:nvPr userDrawn="1"/>
        </p:nvSpPr>
        <p:spPr>
          <a:xfrm>
            <a:off x="1132114" y="5038760"/>
            <a:ext cx="3817257" cy="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6097525" y="931409"/>
            <a:ext cx="5084074" cy="4066040"/>
          </a:xfrm>
          <a:prstGeom prst="rect">
            <a:avLst/>
          </a:prstGeom>
        </p:spPr>
      </p:pic>
      <p:sp>
        <p:nvSpPr>
          <p:cNvPr id="11" name="Title 7"/>
          <p:cNvSpPr>
            <a:spLocks noGrp="1"/>
          </p:cNvSpPr>
          <p:nvPr>
            <p:ph type="title"/>
          </p:nvPr>
        </p:nvSpPr>
        <p:spPr>
          <a:xfrm>
            <a:off x="1132114" y="1839686"/>
            <a:ext cx="4965411" cy="2293558"/>
          </a:xfrm>
        </p:spPr>
        <p:txBody>
          <a:bodyPr>
            <a:normAutofit/>
          </a:bodyPr>
          <a:lstStyle>
            <a:lvl1pPr marL="0" indent="0">
              <a:buFontTx/>
              <a:buNone/>
              <a:defRPr sz="4800"/>
            </a:lvl1pPr>
          </a:lstStyle>
          <a:p>
            <a:r>
              <a:rPr lang="en-US" dirty="0"/>
              <a:t>Click to edit Master title style</a:t>
            </a:r>
          </a:p>
        </p:txBody>
      </p:sp>
    </p:spTree>
    <p:extLst>
      <p:ext uri="{BB962C8B-B14F-4D97-AF65-F5344CB8AC3E}">
        <p14:creationId xmlns:p14="http://schemas.microsoft.com/office/powerpoint/2010/main" val="41176130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6628" y="4589463"/>
            <a:ext cx="10200822"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Title 6"/>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794790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hank you">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4" y="0"/>
            <a:ext cx="12190816" cy="6858666"/>
          </a:xfrm>
          <a:prstGeom prst="rect">
            <a:avLst/>
          </a:prstGeom>
        </p:spPr>
      </p:pic>
      <p:sp>
        <p:nvSpPr>
          <p:cNvPr id="3" name="Text Placeholder 2"/>
          <p:cNvSpPr>
            <a:spLocks noGrp="1"/>
          </p:cNvSpPr>
          <p:nvPr>
            <p:ph type="body" idx="1"/>
          </p:nvPr>
        </p:nvSpPr>
        <p:spPr>
          <a:xfrm>
            <a:off x="2431143" y="2818676"/>
            <a:ext cx="7329715" cy="718673"/>
          </a:xfrm>
        </p:spPr>
        <p:txBody>
          <a:bodyPr/>
          <a:lstStyle>
            <a:lvl1pPr marL="0" indent="0" algn="ctr">
              <a:buNone/>
              <a:defRPr sz="2400">
                <a:solidFill>
                  <a:srgbClr val="29235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Title 6"/>
          <p:cNvSpPr>
            <a:spLocks noGrp="1"/>
          </p:cNvSpPr>
          <p:nvPr>
            <p:ph type="title" hasCustomPrompt="1"/>
          </p:nvPr>
        </p:nvSpPr>
        <p:spPr>
          <a:xfrm>
            <a:off x="798285" y="1271922"/>
            <a:ext cx="10207171" cy="1325563"/>
          </a:xfrm>
        </p:spPr>
        <p:txBody>
          <a:bodyPr>
            <a:normAutofit/>
          </a:bodyPr>
          <a:lstStyle>
            <a:lvl1pPr algn="ctr">
              <a:defRPr sz="5400"/>
            </a:lvl1pPr>
          </a:lstStyle>
          <a:p>
            <a:r>
              <a:rPr lang="en-US" dirty="0"/>
              <a:t>Thank you for listening</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26734" y="4535815"/>
            <a:ext cx="6623317" cy="1999492"/>
          </a:xfrm>
          <a:prstGeom prst="rect">
            <a:avLst/>
          </a:prstGeom>
        </p:spPr>
      </p:pic>
      <p:sp>
        <p:nvSpPr>
          <p:cNvPr id="8" name="Text Placeholder 2"/>
          <p:cNvSpPr>
            <a:spLocks noGrp="1"/>
          </p:cNvSpPr>
          <p:nvPr>
            <p:ph type="body" idx="10" hasCustomPrompt="1"/>
          </p:nvPr>
        </p:nvSpPr>
        <p:spPr>
          <a:xfrm>
            <a:off x="798285" y="5475679"/>
            <a:ext cx="4086680" cy="879310"/>
          </a:xfr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lang="en-US" sz="800">
                <a:effectLst/>
                <a:latin typeface="Pero" panose="020F05060202030303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GB" sz="1100" dirty="0">
                <a:solidFill>
                  <a:srgbClr val="5D605F"/>
                </a:solidFill>
                <a:effectLst/>
                <a:latin typeface="Open Sans Light" panose="020B0306030504020204" pitchFamily="34" charset="0"/>
                <a:ea typeface="Calibri" panose="020F0502020204030204" pitchFamily="34" charset="0"/>
              </a:rPr>
              <a:t>The sole responsibility for the content of this document lies with the authors. It does not necessarily reflect the opinion of the European Union. Neither the INEA nor the European Commission are responsible for any use that may be made of the information contained therein.</a:t>
            </a:r>
            <a:endParaRPr lang="en-US" sz="1100" dirty="0">
              <a:solidFill>
                <a:srgbClr val="5D605F"/>
              </a:solidFill>
              <a:effectLst/>
              <a:latin typeface="Open Sans Light" panose="020B0306030504020204" pitchFamily="34" charset="0"/>
              <a:ea typeface="Calibri" panose="020F0502020204030204" pitchFamily="34" charset="0"/>
            </a:endParaRPr>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8285" y="4535815"/>
            <a:ext cx="2666682" cy="1067907"/>
          </a:xfrm>
          <a:prstGeom prst="rect">
            <a:avLst/>
          </a:prstGeom>
        </p:spPr>
      </p:pic>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126734" y="3825550"/>
            <a:ext cx="1938532" cy="387097"/>
          </a:xfrm>
          <a:prstGeom prst="rect">
            <a:avLst/>
          </a:prstGeom>
        </p:spPr>
      </p:pic>
    </p:spTree>
    <p:extLst>
      <p:ext uri="{BB962C8B-B14F-4D97-AF65-F5344CB8AC3E}">
        <p14:creationId xmlns:p14="http://schemas.microsoft.com/office/powerpoint/2010/main" val="40553585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ext box">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718629" y="1190171"/>
            <a:ext cx="5283200" cy="5167086"/>
          </a:xfrm>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1306286" y="2598057"/>
            <a:ext cx="3788228" cy="22497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0"/>
          <p:cNvSpPr>
            <a:spLocks noGrp="1"/>
          </p:cNvSpPr>
          <p:nvPr>
            <p:ph type="body" sz="quarter" idx="11" hasCustomPrompt="1"/>
          </p:nvPr>
        </p:nvSpPr>
        <p:spPr>
          <a:xfrm>
            <a:off x="1566863" y="2916918"/>
            <a:ext cx="3222625" cy="1554163"/>
          </a:xfrm>
        </p:spPr>
        <p:txBody>
          <a:bodyPr anchor="ctr"/>
          <a:lstStyle>
            <a:lvl1pPr>
              <a:lnSpc>
                <a:spcPts val="2800"/>
              </a:lnSpc>
              <a:defRPr b="1">
                <a:solidFill>
                  <a:schemeClr val="bg1"/>
                </a:solidFill>
              </a:defRPr>
            </a:lvl1pPr>
            <a:lvl2pPr>
              <a:lnSpc>
                <a:spcPts val="2500"/>
              </a:lnSpc>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525825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495425" y="1887538"/>
            <a:ext cx="5080000" cy="34829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00721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6628" y="2815771"/>
            <a:ext cx="10207171" cy="3232602"/>
          </a:xfrm>
        </p:spPr>
        <p:txBody>
          <a:bodyPr/>
          <a:lstStyle>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7"/>
          <p:cNvSpPr>
            <a:spLocks noGrp="1"/>
          </p:cNvSpPr>
          <p:nvPr>
            <p:ph type="title"/>
          </p:nvPr>
        </p:nvSpPr>
        <p:spPr/>
        <p:txBody>
          <a:bodyPr/>
          <a:lstStyle>
            <a:lvl1pPr marL="0" indent="0">
              <a:buFontTx/>
              <a:buNone/>
              <a:defRPr/>
            </a:lvl1pPr>
          </a:lstStyle>
          <a:p>
            <a:r>
              <a:rPr lang="en-US"/>
              <a:t>Click to edit Master title style</a:t>
            </a:r>
            <a:endParaRPr lang="en-US" dirty="0"/>
          </a:p>
        </p:txBody>
      </p:sp>
      <p:sp>
        <p:nvSpPr>
          <p:cNvPr id="5" name="Text Placeholder 2"/>
          <p:cNvSpPr>
            <a:spLocks noGrp="1"/>
          </p:cNvSpPr>
          <p:nvPr>
            <p:ph type="body" idx="10" hasCustomPrompt="1"/>
          </p:nvPr>
        </p:nvSpPr>
        <p:spPr>
          <a:xfrm>
            <a:off x="1146628" y="1748179"/>
            <a:ext cx="10200822" cy="476022"/>
          </a:xfrm>
        </p:spPr>
        <p:txBody>
          <a:bodyPr>
            <a:normAutofit/>
          </a:bodyPr>
          <a:lstStyle>
            <a:lvl1pPr marL="0" indent="0">
              <a:lnSpc>
                <a:spcPct val="100000"/>
              </a:lnSpc>
              <a:buNone/>
              <a:defRPr sz="1700">
                <a:solidFill>
                  <a:srgbClr val="29235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88146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01">
    <p:spTree>
      <p:nvGrpSpPr>
        <p:cNvPr id="1" name=""/>
        <p:cNvGrpSpPr/>
        <p:nvPr/>
      </p:nvGrpSpPr>
      <p:grpSpPr>
        <a:xfrm>
          <a:off x="0" y="0"/>
          <a:ext cx="0" cy="0"/>
          <a:chOff x="0" y="0"/>
          <a:chExt cx="0" cy="0"/>
        </a:xfrm>
      </p:grpSpPr>
      <p:grpSp>
        <p:nvGrpSpPr>
          <p:cNvPr id="2" name="Group 1"/>
          <p:cNvGrpSpPr/>
          <p:nvPr userDrawn="1"/>
        </p:nvGrpSpPr>
        <p:grpSpPr>
          <a:xfrm>
            <a:off x="0" y="0"/>
            <a:ext cx="12195050" cy="6858000"/>
            <a:chOff x="0" y="0"/>
            <a:chExt cx="12195050" cy="685800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5050" cy="685800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5029" y="6340318"/>
              <a:ext cx="1034143" cy="337457"/>
            </a:xfrm>
            <a:prstGeom prst="rect">
              <a:avLst/>
            </a:prstGeom>
          </p:spPr>
        </p:pic>
      </p:grpSp>
      <p:sp>
        <p:nvSpPr>
          <p:cNvPr id="8" name="Title 7"/>
          <p:cNvSpPr>
            <a:spLocks noGrp="1"/>
          </p:cNvSpPr>
          <p:nvPr>
            <p:ph type="title"/>
          </p:nvPr>
        </p:nvSpPr>
        <p:spPr>
          <a:xfrm>
            <a:off x="1132114" y="2021642"/>
            <a:ext cx="4965411" cy="2111602"/>
          </a:xfrm>
        </p:spPr>
        <p:txBody>
          <a:bodyPr>
            <a:normAutofit/>
          </a:bodyPr>
          <a:lstStyle>
            <a:lvl1pPr marL="0" indent="0">
              <a:buFontTx/>
              <a:buNone/>
              <a:defRPr sz="4800"/>
            </a:lvl1pPr>
          </a:lstStyle>
          <a:p>
            <a:r>
              <a:rPr lang="en-US" dirty="0"/>
              <a:t>Click to edit Master title style</a:t>
            </a:r>
          </a:p>
        </p:txBody>
      </p:sp>
      <p:sp>
        <p:nvSpPr>
          <p:cNvPr id="5" name="Text Placeholder 2"/>
          <p:cNvSpPr>
            <a:spLocks noGrp="1"/>
          </p:cNvSpPr>
          <p:nvPr>
            <p:ph type="body" idx="10" hasCustomPrompt="1"/>
          </p:nvPr>
        </p:nvSpPr>
        <p:spPr>
          <a:xfrm>
            <a:off x="1132114" y="4344425"/>
            <a:ext cx="4965411" cy="586534"/>
          </a:xfrm>
        </p:spPr>
        <p:txBody>
          <a:bodyPr>
            <a:normAutofit/>
          </a:bodyPr>
          <a:lstStyle>
            <a:lvl1pPr marL="0" indent="0">
              <a:lnSpc>
                <a:spcPct val="100000"/>
              </a:lnSpc>
              <a:buNone/>
              <a:defRPr sz="1700">
                <a:solidFill>
                  <a:srgbClr val="29235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Rectangle 3"/>
          <p:cNvSpPr/>
          <p:nvPr/>
        </p:nvSpPr>
        <p:spPr>
          <a:xfrm>
            <a:off x="1132114" y="5038760"/>
            <a:ext cx="3817257" cy="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Placeholder 26"/>
          <p:cNvPicPr>
            <a:picLocks noChangeAspect="1"/>
          </p:cNvPicPr>
          <p:nvPr userDrawn="1"/>
        </p:nvPicPr>
        <p:blipFill>
          <a:blip r:embed="rId4" cstate="print">
            <a:extLst>
              <a:ext uri="{28A0092B-C50C-407E-A947-70E740481C1C}">
                <a14:useLocalDpi xmlns:a14="http://schemas.microsoft.com/office/drawing/2010/main"/>
              </a:ext>
            </a:extLst>
          </a:blip>
          <a:srcRect/>
          <a:stretch>
            <a:fillRect/>
          </a:stretch>
        </p:blipFill>
        <p:spPr>
          <a:xfrm>
            <a:off x="6477000" y="0"/>
            <a:ext cx="5715000" cy="6858000"/>
          </a:xfrm>
          <a:prstGeom prst="rect">
            <a:avLst/>
          </a:prstGeom>
        </p:spPr>
      </p:pic>
      <p:sp>
        <p:nvSpPr>
          <p:cNvPr id="11" name="Rectangle 10"/>
          <p:cNvSpPr/>
          <p:nvPr userDrawn="1"/>
        </p:nvSpPr>
        <p:spPr>
          <a:xfrm>
            <a:off x="6473950" y="0"/>
            <a:ext cx="5715000" cy="6858000"/>
          </a:xfrm>
          <a:prstGeom prst="rect">
            <a:avLst/>
          </a:prstGeom>
          <a:gradFill>
            <a:gsLst>
              <a:gs pos="0">
                <a:srgbClr val="E6332A">
                  <a:lumMod val="98000"/>
                  <a:alpha val="45000"/>
                </a:srgbClr>
              </a:gs>
              <a:gs pos="66000">
                <a:srgbClr val="29235C">
                  <a:alpha val="45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7189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02">
    <p:spTree>
      <p:nvGrpSpPr>
        <p:cNvPr id="1" name=""/>
        <p:cNvGrpSpPr/>
        <p:nvPr/>
      </p:nvGrpSpPr>
      <p:grpSpPr>
        <a:xfrm>
          <a:off x="0" y="0"/>
          <a:ext cx="0" cy="0"/>
          <a:chOff x="0" y="0"/>
          <a:chExt cx="0" cy="0"/>
        </a:xfrm>
      </p:grpSpPr>
      <p:grpSp>
        <p:nvGrpSpPr>
          <p:cNvPr id="11" name="Group 10"/>
          <p:cNvGrpSpPr/>
          <p:nvPr userDrawn="1"/>
        </p:nvGrpSpPr>
        <p:grpSpPr>
          <a:xfrm>
            <a:off x="0" y="0"/>
            <a:ext cx="12195050" cy="6858000"/>
            <a:chOff x="0" y="0"/>
            <a:chExt cx="12195050" cy="685800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5050" cy="6858000"/>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029" y="6340318"/>
              <a:ext cx="1034143" cy="337457"/>
            </a:xfrm>
            <a:prstGeom prst="rect">
              <a:avLst/>
            </a:prstGeom>
          </p:spPr>
        </p:pic>
      </p:grpSp>
      <p:sp>
        <p:nvSpPr>
          <p:cNvPr id="8" name="Title 7"/>
          <p:cNvSpPr>
            <a:spLocks noGrp="1"/>
          </p:cNvSpPr>
          <p:nvPr>
            <p:ph type="title"/>
          </p:nvPr>
        </p:nvSpPr>
        <p:spPr>
          <a:xfrm>
            <a:off x="1132114" y="2021642"/>
            <a:ext cx="4965411" cy="2111602"/>
          </a:xfrm>
        </p:spPr>
        <p:txBody>
          <a:bodyPr>
            <a:normAutofit/>
          </a:bodyPr>
          <a:lstStyle>
            <a:lvl1pPr marL="0" indent="0">
              <a:buFontTx/>
              <a:buNone/>
              <a:defRPr sz="4800"/>
            </a:lvl1pPr>
          </a:lstStyle>
          <a:p>
            <a:r>
              <a:rPr lang="en-US" dirty="0"/>
              <a:t>Click to edit Master title style</a:t>
            </a:r>
          </a:p>
        </p:txBody>
      </p:sp>
      <p:sp>
        <p:nvSpPr>
          <p:cNvPr id="5" name="Text Placeholder 2"/>
          <p:cNvSpPr>
            <a:spLocks noGrp="1"/>
          </p:cNvSpPr>
          <p:nvPr>
            <p:ph type="body" idx="10" hasCustomPrompt="1"/>
          </p:nvPr>
        </p:nvSpPr>
        <p:spPr>
          <a:xfrm>
            <a:off x="1132114" y="4344425"/>
            <a:ext cx="4965411" cy="586534"/>
          </a:xfrm>
        </p:spPr>
        <p:txBody>
          <a:bodyPr>
            <a:normAutofit/>
          </a:bodyPr>
          <a:lstStyle>
            <a:lvl1pPr marL="0" indent="0">
              <a:lnSpc>
                <a:spcPct val="100000"/>
              </a:lnSpc>
              <a:buNone/>
              <a:defRPr sz="1700">
                <a:solidFill>
                  <a:srgbClr val="29235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Rectangle 3"/>
          <p:cNvSpPr/>
          <p:nvPr/>
        </p:nvSpPr>
        <p:spPr>
          <a:xfrm>
            <a:off x="1132114" y="5038760"/>
            <a:ext cx="3817257" cy="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6477000" y="0"/>
            <a:ext cx="5716800" cy="6878080"/>
          </a:xfrm>
          <a:prstGeom prst="rect">
            <a:avLst/>
          </a:prstGeom>
        </p:spPr>
      </p:pic>
      <p:sp>
        <p:nvSpPr>
          <p:cNvPr id="10" name="Rectangle 9"/>
          <p:cNvSpPr/>
          <p:nvPr userDrawn="1"/>
        </p:nvSpPr>
        <p:spPr>
          <a:xfrm>
            <a:off x="6473950" y="0"/>
            <a:ext cx="5715000" cy="6858000"/>
          </a:xfrm>
          <a:prstGeom prst="rect">
            <a:avLst/>
          </a:prstGeom>
          <a:gradFill>
            <a:gsLst>
              <a:gs pos="0">
                <a:srgbClr val="E6332A">
                  <a:lumMod val="98000"/>
                  <a:alpha val="45000"/>
                </a:srgbClr>
              </a:gs>
              <a:gs pos="66000">
                <a:srgbClr val="29235C">
                  <a:alpha val="45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7024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slide 03">
    <p:spTree>
      <p:nvGrpSpPr>
        <p:cNvPr id="1" name=""/>
        <p:cNvGrpSpPr/>
        <p:nvPr/>
      </p:nvGrpSpPr>
      <p:grpSpPr>
        <a:xfrm>
          <a:off x="0" y="0"/>
          <a:ext cx="0" cy="0"/>
          <a:chOff x="0" y="0"/>
          <a:chExt cx="0" cy="0"/>
        </a:xfrm>
      </p:grpSpPr>
      <p:grpSp>
        <p:nvGrpSpPr>
          <p:cNvPr id="2" name="Group 1"/>
          <p:cNvGrpSpPr/>
          <p:nvPr/>
        </p:nvGrpSpPr>
        <p:grpSpPr>
          <a:xfrm>
            <a:off x="0" y="0"/>
            <a:ext cx="12195050" cy="6858000"/>
            <a:chOff x="0" y="0"/>
            <a:chExt cx="12195050" cy="685800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5050" cy="685800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5029" y="6340318"/>
              <a:ext cx="1034143" cy="337457"/>
            </a:xfrm>
            <a:prstGeom prst="rect">
              <a:avLst/>
            </a:prstGeom>
          </p:spPr>
        </p:pic>
      </p:grpSp>
      <p:pic>
        <p:nvPicPr>
          <p:cNvPr id="24" name="Picture Placeholder 21"/>
          <p:cNvPicPr>
            <a:picLocks noChangeAspect="1"/>
          </p:cNvPicPr>
          <p:nvPr userDrawn="1"/>
        </p:nvPicPr>
        <p:blipFill>
          <a:blip r:embed="rId4" cstate="print">
            <a:extLst>
              <a:ext uri="{28A0092B-C50C-407E-A947-70E740481C1C}">
                <a14:useLocalDpi xmlns:a14="http://schemas.microsoft.com/office/drawing/2010/main"/>
              </a:ext>
            </a:extLst>
          </a:blip>
          <a:srcRect/>
          <a:stretch>
            <a:fillRect/>
          </a:stretch>
        </p:blipFill>
        <p:spPr>
          <a:xfrm>
            <a:off x="6470900" y="0"/>
            <a:ext cx="5715000" cy="6858000"/>
          </a:xfrm>
          <a:prstGeom prst="rect">
            <a:avLst/>
          </a:prstGeom>
        </p:spPr>
      </p:pic>
      <p:sp>
        <p:nvSpPr>
          <p:cNvPr id="8" name="Title 7"/>
          <p:cNvSpPr>
            <a:spLocks noGrp="1"/>
          </p:cNvSpPr>
          <p:nvPr>
            <p:ph type="title"/>
          </p:nvPr>
        </p:nvSpPr>
        <p:spPr>
          <a:xfrm>
            <a:off x="1132114" y="2021642"/>
            <a:ext cx="4965411" cy="2111602"/>
          </a:xfrm>
        </p:spPr>
        <p:txBody>
          <a:bodyPr>
            <a:normAutofit/>
          </a:bodyPr>
          <a:lstStyle>
            <a:lvl1pPr marL="0" indent="0">
              <a:buFontTx/>
              <a:buNone/>
              <a:defRPr sz="4800"/>
            </a:lvl1pPr>
          </a:lstStyle>
          <a:p>
            <a:r>
              <a:rPr lang="en-US" dirty="0"/>
              <a:t>Click to edit Master title style</a:t>
            </a:r>
          </a:p>
        </p:txBody>
      </p:sp>
      <p:sp>
        <p:nvSpPr>
          <p:cNvPr id="5" name="Text Placeholder 2"/>
          <p:cNvSpPr>
            <a:spLocks noGrp="1"/>
          </p:cNvSpPr>
          <p:nvPr>
            <p:ph type="body" idx="10" hasCustomPrompt="1"/>
          </p:nvPr>
        </p:nvSpPr>
        <p:spPr>
          <a:xfrm>
            <a:off x="1132114" y="4344425"/>
            <a:ext cx="4965411" cy="586534"/>
          </a:xfrm>
        </p:spPr>
        <p:txBody>
          <a:bodyPr>
            <a:normAutofit/>
          </a:bodyPr>
          <a:lstStyle>
            <a:lvl1pPr marL="0" indent="0">
              <a:lnSpc>
                <a:spcPct val="100000"/>
              </a:lnSpc>
              <a:buNone/>
              <a:defRPr sz="1700">
                <a:solidFill>
                  <a:srgbClr val="29235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Rectangle 3"/>
          <p:cNvSpPr/>
          <p:nvPr/>
        </p:nvSpPr>
        <p:spPr>
          <a:xfrm>
            <a:off x="1132114" y="5038760"/>
            <a:ext cx="3817257" cy="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6473950" y="0"/>
            <a:ext cx="5715000" cy="6858000"/>
          </a:xfrm>
          <a:prstGeom prst="rect">
            <a:avLst/>
          </a:prstGeom>
          <a:gradFill>
            <a:gsLst>
              <a:gs pos="0">
                <a:srgbClr val="E6332A">
                  <a:lumMod val="98000"/>
                  <a:alpha val="45000"/>
                </a:srgbClr>
              </a:gs>
              <a:gs pos="66000">
                <a:srgbClr val="29235C">
                  <a:alpha val="45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1193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6628" y="4589463"/>
            <a:ext cx="10200822"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Title 6"/>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02520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4" y="0"/>
            <a:ext cx="12190816" cy="6858666"/>
          </a:xfrm>
          <a:prstGeom prst="rect">
            <a:avLst/>
          </a:prstGeom>
        </p:spPr>
      </p:pic>
      <p:sp>
        <p:nvSpPr>
          <p:cNvPr id="3" name="Text Placeholder 2"/>
          <p:cNvSpPr>
            <a:spLocks noGrp="1"/>
          </p:cNvSpPr>
          <p:nvPr>
            <p:ph type="body" idx="1"/>
          </p:nvPr>
        </p:nvSpPr>
        <p:spPr>
          <a:xfrm>
            <a:off x="2431143" y="2818676"/>
            <a:ext cx="7329715" cy="718673"/>
          </a:xfrm>
        </p:spPr>
        <p:txBody>
          <a:bodyPr/>
          <a:lstStyle>
            <a:lvl1pPr marL="0" indent="0" algn="ctr">
              <a:buNone/>
              <a:defRPr sz="2400">
                <a:solidFill>
                  <a:srgbClr val="29235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Title 6"/>
          <p:cNvSpPr>
            <a:spLocks noGrp="1"/>
          </p:cNvSpPr>
          <p:nvPr>
            <p:ph type="title" hasCustomPrompt="1"/>
          </p:nvPr>
        </p:nvSpPr>
        <p:spPr>
          <a:xfrm>
            <a:off x="798285" y="1271922"/>
            <a:ext cx="10207171" cy="1325563"/>
          </a:xfrm>
        </p:spPr>
        <p:txBody>
          <a:bodyPr>
            <a:normAutofit/>
          </a:bodyPr>
          <a:lstStyle>
            <a:lvl1pPr algn="ctr">
              <a:defRPr sz="5400"/>
            </a:lvl1pPr>
          </a:lstStyle>
          <a:p>
            <a:r>
              <a:rPr lang="en-US" dirty="0"/>
              <a:t>Thank you for listening</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1504" y="4531406"/>
            <a:ext cx="6623317" cy="1999492"/>
          </a:xfrm>
          <a:prstGeom prst="rect">
            <a:avLst/>
          </a:prstGeom>
        </p:spPr>
      </p:pic>
      <p:sp>
        <p:nvSpPr>
          <p:cNvPr id="8" name="Text Placeholder 2"/>
          <p:cNvSpPr>
            <a:spLocks noGrp="1"/>
          </p:cNvSpPr>
          <p:nvPr>
            <p:ph type="body" idx="10" hasCustomPrompt="1"/>
          </p:nvPr>
        </p:nvSpPr>
        <p:spPr>
          <a:xfrm>
            <a:off x="798285" y="5475679"/>
            <a:ext cx="4086680" cy="879310"/>
          </a:xfrm>
        </p:spPr>
        <p:txBody>
          <a:bodyPr>
            <a:normAutofit/>
          </a:bodyPr>
          <a:lstStyle>
            <a:lvl1pPr marL="0" marR="0" indent="0" algn="l" defTabSz="914400" rtl="0" eaLnBrk="1" fontAlgn="auto" latinLnBrk="0" hangingPunct="1">
              <a:lnSpc>
                <a:spcPts val="1200"/>
              </a:lnSpc>
              <a:spcBef>
                <a:spcPts val="1000"/>
              </a:spcBef>
              <a:spcAft>
                <a:spcPts val="0"/>
              </a:spcAft>
              <a:buClrTx/>
              <a:buSzTx/>
              <a:buFontTx/>
              <a:buNone/>
              <a:tabLst/>
              <a:defRPr lang="en-US" sz="800">
                <a:effectLst/>
                <a:latin typeface="Pero" panose="020F05060202030303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GB" sz="1100" dirty="0">
                <a:solidFill>
                  <a:srgbClr val="5D605F"/>
                </a:solidFill>
                <a:effectLst/>
                <a:latin typeface="Open Sans Light" panose="020B0306030504020204" pitchFamily="34" charset="0"/>
                <a:ea typeface="Calibri" panose="020F0502020204030204" pitchFamily="34" charset="0"/>
              </a:rPr>
              <a:t>The sole responsibility for the content of this document lies with the authors. It does not necessarily reflect the opinion of the European Union. Neither the INEA nor the European Commission are responsible for any use that may be made of the information contained therein.</a:t>
            </a:r>
            <a:endParaRPr lang="en-US" sz="1100" dirty="0">
              <a:solidFill>
                <a:srgbClr val="5D605F"/>
              </a:solidFill>
              <a:effectLst/>
              <a:latin typeface="Open Sans Light" panose="020B0306030504020204" pitchFamily="34" charset="0"/>
              <a:ea typeface="Calibri" panose="020F0502020204030204" pitchFamily="34" charset="0"/>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8285" y="4535815"/>
            <a:ext cx="2666682" cy="1067907"/>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26734" y="3825550"/>
            <a:ext cx="1938532" cy="387097"/>
          </a:xfrm>
          <a:prstGeom prst="rect">
            <a:avLst/>
          </a:prstGeom>
        </p:spPr>
      </p:pic>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4" y="0"/>
            <a:ext cx="12190816" cy="6858666"/>
          </a:xfrm>
          <a:prstGeom prst="rect">
            <a:avLst/>
          </a:prstGeom>
        </p:spPr>
      </p:pic>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8285" y="4535815"/>
            <a:ext cx="2666682" cy="1067907"/>
          </a:xfrm>
          <a:prstGeom prst="rect">
            <a:avLst/>
          </a:prstGeom>
        </p:spPr>
      </p:pic>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126734" y="3825550"/>
            <a:ext cx="1938532" cy="387097"/>
          </a:xfrm>
          <a:prstGeom prst="rect">
            <a:avLst/>
          </a:prstGeom>
        </p:spPr>
      </p:pic>
      <p:grpSp>
        <p:nvGrpSpPr>
          <p:cNvPr id="5" name="Group 4"/>
          <p:cNvGrpSpPr/>
          <p:nvPr userDrawn="1"/>
        </p:nvGrpSpPr>
        <p:grpSpPr>
          <a:xfrm>
            <a:off x="5063777" y="4683806"/>
            <a:ext cx="6661044" cy="1563085"/>
            <a:chOff x="5063777" y="4683806"/>
            <a:chExt cx="6661044" cy="1563085"/>
          </a:xfrm>
        </p:grpSpPr>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t="50931" b="14204"/>
            <a:stretch/>
          </p:blipFill>
          <p:spPr>
            <a:xfrm>
              <a:off x="5101504" y="5549774"/>
              <a:ext cx="6623317" cy="697117"/>
            </a:xfrm>
            <a:prstGeom prst="rect">
              <a:avLst/>
            </a:prstGeom>
          </p:spPr>
        </p:pic>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r="55756" b="56238"/>
            <a:stretch/>
          </p:blipFill>
          <p:spPr>
            <a:xfrm>
              <a:off x="5063777" y="4683806"/>
              <a:ext cx="2930434" cy="875022"/>
            </a:xfrm>
            <a:prstGeom prst="rect">
              <a:avLst/>
            </a:prstGeom>
          </p:spPr>
        </p:pic>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l="59143" b="56238"/>
            <a:stretch/>
          </p:blipFill>
          <p:spPr>
            <a:xfrm>
              <a:off x="8031938" y="4683806"/>
              <a:ext cx="2706061" cy="875022"/>
            </a:xfrm>
            <a:prstGeom prst="rect">
              <a:avLst/>
            </a:prstGeom>
          </p:spPr>
        </p:pic>
      </p:grpSp>
    </p:spTree>
    <p:extLst>
      <p:ext uri="{BB962C8B-B14F-4D97-AF65-F5344CB8AC3E}">
        <p14:creationId xmlns:p14="http://schemas.microsoft.com/office/powerpoint/2010/main" val="678746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6628" y="2714172"/>
            <a:ext cx="3120572" cy="281577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978400" y="2714171"/>
            <a:ext cx="6375400" cy="281577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518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0" y="0"/>
            <a:ext cx="12195050" cy="6858000"/>
          </a:xfrm>
          <a:prstGeom prst="rect">
            <a:avLst/>
          </a:prstGeom>
        </p:spPr>
      </p:pic>
      <p:sp>
        <p:nvSpPr>
          <p:cNvPr id="2" name="Title Placeholder 1"/>
          <p:cNvSpPr>
            <a:spLocks noGrp="1"/>
          </p:cNvSpPr>
          <p:nvPr>
            <p:ph type="title"/>
          </p:nvPr>
        </p:nvSpPr>
        <p:spPr>
          <a:xfrm>
            <a:off x="1146628" y="365125"/>
            <a:ext cx="1020717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46628" y="2055813"/>
            <a:ext cx="10207171" cy="39925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1045029" y="6340318"/>
            <a:ext cx="1034143" cy="337457"/>
          </a:xfrm>
          <a:prstGeom prst="rect">
            <a:avLst/>
          </a:prstGeom>
        </p:spPr>
      </p:pic>
      <p:sp>
        <p:nvSpPr>
          <p:cNvPr id="11" name="Rectangle 10"/>
          <p:cNvSpPr/>
          <p:nvPr/>
        </p:nvSpPr>
        <p:spPr>
          <a:xfrm>
            <a:off x="809172" y="0"/>
            <a:ext cx="90000" cy="136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8" cstate="print">
            <a:extLst>
              <a:ext uri="{28A0092B-C50C-407E-A947-70E740481C1C}">
                <a14:useLocalDpi xmlns:a14="http://schemas.microsoft.com/office/drawing/2010/main" val="0"/>
              </a:ext>
            </a:extLst>
          </a:blip>
          <a:stretch>
            <a:fillRect/>
          </a:stretch>
        </p:blipFill>
        <p:spPr>
          <a:xfrm>
            <a:off x="1045029" y="6340318"/>
            <a:ext cx="1034143" cy="337457"/>
          </a:xfrm>
          <a:prstGeom prst="rect">
            <a:avLst/>
          </a:prstGeom>
        </p:spPr>
      </p:pic>
      <p:sp>
        <p:nvSpPr>
          <p:cNvPr id="12" name="Rectangle 11"/>
          <p:cNvSpPr/>
          <p:nvPr userDrawn="1"/>
        </p:nvSpPr>
        <p:spPr>
          <a:xfrm>
            <a:off x="809172" y="0"/>
            <a:ext cx="90000" cy="136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421397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50" r:id="rId17"/>
    <p:sldLayoutId id="2147483660" r:id="rId18"/>
    <p:sldLayoutId id="2147483661" r:id="rId19"/>
    <p:sldLayoutId id="2147483662" r:id="rId20"/>
    <p:sldLayoutId id="2147483663" r:id="rId21"/>
    <p:sldLayoutId id="2147483651" r:id="rId22"/>
    <p:sldLayoutId id="2147483664" r:id="rId23"/>
    <p:sldLayoutId id="2147483654" r:id="rId24"/>
    <p:sldLayoutId id="2147483655" r:id="rId25"/>
  </p:sldLayoutIdLst>
  <p:txStyles>
    <p:titleStyle>
      <a:lvl1pPr marL="0" indent="0" algn="l" defTabSz="914400" rtl="0" eaLnBrk="1" latinLnBrk="0" hangingPunct="1">
        <a:lnSpc>
          <a:spcPct val="100000"/>
        </a:lnSpc>
        <a:spcBef>
          <a:spcPct val="0"/>
        </a:spcBef>
        <a:buFontTx/>
        <a:buNone/>
        <a:defRPr sz="4100" b="1" kern="1200">
          <a:solidFill>
            <a:srgbClr val="29235C"/>
          </a:solidFill>
          <a:latin typeface="Calibri" panose="020F0502020204030204" pitchFamily="34" charset="0"/>
          <a:ea typeface="+mj-ea"/>
          <a:cs typeface="Calibri" panose="020F0502020204030204" pitchFamily="34" charset="0"/>
        </a:defRPr>
      </a:lvl1pPr>
    </p:titleStyle>
    <p:bodyStyle>
      <a:lvl1pPr marL="0" indent="0" algn="l" defTabSz="914400" rtl="0" eaLnBrk="1" latinLnBrk="0" hangingPunct="1">
        <a:lnSpc>
          <a:spcPct val="100000"/>
        </a:lnSpc>
        <a:spcBef>
          <a:spcPts val="750"/>
        </a:spcBef>
        <a:buFontTx/>
        <a:buNone/>
        <a:defRPr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100000"/>
        </a:lnSpc>
        <a:spcBef>
          <a:spcPts val="375"/>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00000"/>
        </a:lnSpc>
        <a:spcBef>
          <a:spcPts val="375"/>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00000"/>
        </a:lnSpc>
        <a:spcBef>
          <a:spcPts val="333"/>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00000"/>
        </a:lnSpc>
        <a:spcBef>
          <a:spcPts val="3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arget="../media/image17.jpeg" Type="http://schemas.openxmlformats.org/officeDocument/2006/relationships/image"/><Relationship Id="rId2" Target="../notesSlides/notesSlide3.xml" Type="http://schemas.openxmlformats.org/officeDocument/2006/relationships/notesSlide"/><Relationship Id="rId1" Target="../slideLayouts/slideLayout2.xml" Type="http://schemas.openxmlformats.org/officeDocument/2006/relationships/slideLayout"/><Relationship Id="rId6" Target="../media/image20.jpeg" Type="http://schemas.openxmlformats.org/officeDocument/2006/relationships/image"/><Relationship Id="rId5" Target="../media/image19.jpeg" Type="http://schemas.openxmlformats.org/officeDocument/2006/relationships/image"/><Relationship Id="rId4" Target="../media/image18.png" Type="http://schemas.openxmlformats.org/officeDocument/2006/relationships/image"/></Relationships>
</file>

<file path=ppt/slides/_rels/slide6.xml.rels><?xml version="1.0" encoding="UTF-8" standalone="yes" ?><Relationships xmlns="http://schemas.openxmlformats.org/package/2006/relationships"><Relationship Id="rId8" Target="../media/image24.png" Type="http://schemas.openxmlformats.org/officeDocument/2006/relationships/image"/><Relationship Id="rId3" Target="../media/image21.jpeg" Type="http://schemas.openxmlformats.org/officeDocument/2006/relationships/image"/><Relationship Id="rId7" Target="../media/image23.jpeg" Type="http://schemas.openxmlformats.org/officeDocument/2006/relationships/image"/><Relationship Id="rId2" Target="../notesSlides/notesSlide4.xml" Type="http://schemas.openxmlformats.org/officeDocument/2006/relationships/notesSlide"/><Relationship Id="rId1" Target="../slideLayouts/slideLayout2.xml" Type="http://schemas.openxmlformats.org/officeDocument/2006/relationships/slideLayout"/><Relationship Id="rId6" Target="../media/image20.jpeg" Type="http://schemas.openxmlformats.org/officeDocument/2006/relationships/image"/><Relationship Id="rId5" Target="../media/image18.png" Type="http://schemas.openxmlformats.org/officeDocument/2006/relationships/image"/><Relationship Id="rId4" Target="../media/image22.jpeg" Type="http://schemas.openxmlformats.org/officeDocument/2006/relationships/image"/><Relationship Id="rId9" Target="../media/image25.jpeg" Type="http://schemas.openxmlformats.org/officeDocument/2006/relationships/image"/></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p.kao@ucl.ac.uk"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4951" y="2552073"/>
            <a:ext cx="7342094" cy="1844475"/>
          </a:xfrm>
        </p:spPr>
        <p:txBody>
          <a:bodyPr>
            <a:normAutofit fontScale="90000"/>
          </a:bodyPr>
          <a:lstStyle/>
          <a:p>
            <a:r>
              <a:rPr lang="en-US" dirty="0"/>
              <a:t>Shaping the future mobility with business model innovation: Regulatory support and challenges</a:t>
            </a:r>
          </a:p>
        </p:txBody>
      </p:sp>
      <p:sp>
        <p:nvSpPr>
          <p:cNvPr id="3" name="Subtitle 2"/>
          <p:cNvSpPr>
            <a:spLocks noGrp="1"/>
          </p:cNvSpPr>
          <p:nvPr>
            <p:ph type="subTitle" idx="1"/>
          </p:nvPr>
        </p:nvSpPr>
        <p:spPr>
          <a:xfrm>
            <a:off x="1523998" y="4669637"/>
            <a:ext cx="9144000" cy="1017815"/>
          </a:xfrm>
        </p:spPr>
        <p:txBody>
          <a:bodyPr/>
          <a:lstStyle/>
          <a:p>
            <a:r>
              <a:rPr lang="en-US" dirty="0"/>
              <a:t>Final Conference</a:t>
            </a:r>
          </a:p>
          <a:p>
            <a:r>
              <a:rPr lang="en-US" b="1" dirty="0"/>
              <a:t>Ping-Jen Kao, UCL</a:t>
            </a:r>
          </a:p>
        </p:txBody>
      </p:sp>
      <p:sp>
        <p:nvSpPr>
          <p:cNvPr id="4" name="TextBox 3">
            <a:extLst>
              <a:ext uri="{FF2B5EF4-FFF2-40B4-BE49-F238E27FC236}">
                <a16:creationId xmlns:a16="http://schemas.microsoft.com/office/drawing/2014/main" id="{8F9753B9-2365-324F-9864-CF291638E97A}"/>
              </a:ext>
            </a:extLst>
          </p:cNvPr>
          <p:cNvSpPr txBox="1"/>
          <p:nvPr/>
        </p:nvSpPr>
        <p:spPr>
          <a:xfrm>
            <a:off x="4349013" y="5960542"/>
            <a:ext cx="3493971" cy="369332"/>
          </a:xfrm>
          <a:prstGeom prst="rect">
            <a:avLst/>
          </a:prstGeom>
          <a:noFill/>
        </p:spPr>
        <p:txBody>
          <a:bodyPr wrap="square" rtlCol="0">
            <a:spAutoFit/>
          </a:bodyPr>
          <a:lstStyle/>
          <a:p>
            <a:pPr lvl="0" algn="ctr">
              <a:defRPr/>
            </a:pPr>
            <a:r>
              <a:rPr lang="en-US" altLang="zh-TW" dirty="0"/>
              <a:t>25 August 2021​</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97522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a:extLst>
              <a:ext uri="{FF2B5EF4-FFF2-40B4-BE49-F238E27FC236}">
                <a16:creationId xmlns:a16="http://schemas.microsoft.com/office/drawing/2014/main" id="{1C0D770D-1017-594C-AED5-9E6057C21354}"/>
              </a:ext>
            </a:extLst>
          </p:cNvPr>
          <p:cNvSpPr>
            <a:spLocks noGrp="1"/>
          </p:cNvSpPr>
          <p:nvPr>
            <p:ph idx="1"/>
          </p:nvPr>
        </p:nvSpPr>
        <p:spPr/>
        <p:txBody>
          <a:bodyPr/>
          <a:lstStyle/>
          <a:p>
            <a:pPr marL="457200" indent="-457200" algn="just">
              <a:buFont typeface="Arial" panose="020B0604020202020204" pitchFamily="34" charset="0"/>
              <a:buChar char="•"/>
            </a:pPr>
            <a:r>
              <a:rPr kumimoji="1" lang="en-US" altLang="zh-TW" dirty="0"/>
              <a:t>New mobility services and technologies and their business model</a:t>
            </a:r>
          </a:p>
          <a:p>
            <a:pPr marL="457200" indent="-457200" algn="just">
              <a:buFont typeface="Arial" panose="020B0604020202020204" pitchFamily="34" charset="0"/>
              <a:buChar char="•"/>
            </a:pPr>
            <a:endParaRPr kumimoji="1" lang="en-US" altLang="zh-TW" dirty="0"/>
          </a:p>
          <a:p>
            <a:pPr marL="457200" indent="-457200" algn="just">
              <a:buFont typeface="Arial" panose="020B0604020202020204" pitchFamily="34" charset="0"/>
              <a:buChar char="•"/>
            </a:pPr>
            <a:r>
              <a:rPr kumimoji="1" lang="en-US" altLang="zh-TW" dirty="0"/>
              <a:t>Regulator support/challenges for sustainable business model innovation</a:t>
            </a:r>
          </a:p>
          <a:p>
            <a:pPr marL="457200" indent="-457200" algn="just">
              <a:buFont typeface="Arial" panose="020B0604020202020204" pitchFamily="34" charset="0"/>
              <a:buChar char="•"/>
            </a:pPr>
            <a:endParaRPr kumimoji="1" lang="en-US" altLang="zh-TW" dirty="0"/>
          </a:p>
          <a:p>
            <a:pPr marL="457200" indent="-457200" algn="just">
              <a:buFont typeface="Arial" panose="020B0604020202020204" pitchFamily="34" charset="0"/>
              <a:buChar char="•"/>
            </a:pPr>
            <a:r>
              <a:rPr kumimoji="1" lang="en-US" altLang="zh-TW" dirty="0"/>
              <a:t>The impact of COVID-19 on sustainable business model innovation</a:t>
            </a:r>
            <a:endParaRPr kumimoji="1" lang="zh-TW" altLang="en-US" dirty="0"/>
          </a:p>
        </p:txBody>
      </p:sp>
      <p:sp>
        <p:nvSpPr>
          <p:cNvPr id="3" name="標題 2">
            <a:extLst>
              <a:ext uri="{FF2B5EF4-FFF2-40B4-BE49-F238E27FC236}">
                <a16:creationId xmlns:a16="http://schemas.microsoft.com/office/drawing/2014/main" id="{0341F62C-DAAC-F44E-8D17-5A77CCE3F429}"/>
              </a:ext>
            </a:extLst>
          </p:cNvPr>
          <p:cNvSpPr>
            <a:spLocks noGrp="1"/>
          </p:cNvSpPr>
          <p:nvPr>
            <p:ph type="title"/>
          </p:nvPr>
        </p:nvSpPr>
        <p:spPr/>
        <p:txBody>
          <a:bodyPr/>
          <a:lstStyle/>
          <a:p>
            <a:r>
              <a:rPr kumimoji="1" lang="en-US" altLang="zh-TW" dirty="0"/>
              <a:t>Contents</a:t>
            </a:r>
            <a:endParaRPr kumimoji="1" lang="zh-TW" altLang="en-US" dirty="0"/>
          </a:p>
        </p:txBody>
      </p:sp>
    </p:spTree>
    <p:extLst>
      <p:ext uri="{BB962C8B-B14F-4D97-AF65-F5344CB8AC3E}">
        <p14:creationId xmlns:p14="http://schemas.microsoft.com/office/powerpoint/2010/main" val="1024222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06871" y="542369"/>
            <a:ext cx="11244155" cy="746983"/>
          </a:xfrm>
        </p:spPr>
        <p:txBody>
          <a:bodyPr anchor="ctr">
            <a:normAutofit fontScale="90000"/>
          </a:bodyPr>
          <a:lstStyle/>
          <a:p>
            <a:pPr>
              <a:lnSpc>
                <a:spcPct val="90000"/>
              </a:lnSpc>
            </a:pPr>
            <a:r>
              <a:rPr lang="en-US" altLang="zh-TW" dirty="0"/>
              <a:t>New mobility services and technologies that GECKO reviewed</a:t>
            </a:r>
            <a:br>
              <a:rPr lang="en-US" altLang="zh-TW" dirty="0"/>
            </a:br>
            <a:endParaRPr lang="en-US" dirty="0"/>
          </a:p>
        </p:txBody>
      </p:sp>
      <p:pic>
        <p:nvPicPr>
          <p:cNvPr id="5" name="Immagine 4" descr="Immagine che contiene testo, mappa&#10;&#10;Descrizione generata automaticamente">
            <a:extLst>
              <a:ext uri="{FF2B5EF4-FFF2-40B4-BE49-F238E27FC236}">
                <a16:creationId xmlns:a16="http://schemas.microsoft.com/office/drawing/2014/main" id="{BD739F4D-0E49-4E43-BA9D-F514D86D37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0993" y="4028859"/>
            <a:ext cx="4885007" cy="228677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softEdge rad="112500"/>
          </a:effectLst>
        </p:spPr>
      </p:pic>
      <p:sp>
        <p:nvSpPr>
          <p:cNvPr id="2" name="Content Placeholder 1"/>
          <p:cNvSpPr>
            <a:spLocks noGrp="1"/>
          </p:cNvSpPr>
          <p:nvPr>
            <p:ph sz="half" idx="2"/>
          </p:nvPr>
        </p:nvSpPr>
        <p:spPr>
          <a:xfrm>
            <a:off x="6347792" y="3878243"/>
            <a:ext cx="5579162" cy="2286772"/>
          </a:xfrm>
        </p:spPr>
        <p:txBody>
          <a:bodyPr>
            <a:normAutofit lnSpcReduction="10000"/>
          </a:bodyPr>
          <a:lstStyle/>
          <a:p>
            <a:pPr>
              <a:spcAft>
                <a:spcPts val="600"/>
              </a:spcAft>
            </a:pPr>
            <a:r>
              <a:rPr lang="en-US" altLang="zh-TW" sz="1800" dirty="0"/>
              <a:t>Review </a:t>
            </a:r>
            <a:r>
              <a:rPr lang="en-US" sz="1800" dirty="0"/>
              <a:t>based on these criteria: </a:t>
            </a:r>
            <a:endParaRPr lang="it-IT" sz="1800" dirty="0">
              <a:effectLst/>
            </a:endParaRPr>
          </a:p>
          <a:p>
            <a:pPr marL="457200" indent="-457200" algn="just">
              <a:buFont typeface="Arial" panose="020B0604020202020204" pitchFamily="34" charset="0"/>
              <a:buChar char="•"/>
            </a:pPr>
            <a:r>
              <a:rPr lang="en-US" sz="1800" dirty="0">
                <a:effectLst/>
              </a:rPr>
              <a:t>Technological</a:t>
            </a:r>
          </a:p>
          <a:p>
            <a:pPr marL="457200" indent="-457200" algn="just">
              <a:buFont typeface="Arial" panose="020B0604020202020204" pitchFamily="34" charset="0"/>
              <a:buChar char="•"/>
            </a:pPr>
            <a:r>
              <a:rPr lang="en-US" sz="1800" dirty="0"/>
              <a:t>O</a:t>
            </a:r>
            <a:r>
              <a:rPr lang="en-US" sz="1800" dirty="0">
                <a:effectLst/>
              </a:rPr>
              <a:t>perational</a:t>
            </a:r>
          </a:p>
          <a:p>
            <a:pPr marL="457200" indent="-457200" algn="just">
              <a:buFont typeface="Arial" panose="020B0604020202020204" pitchFamily="34" charset="0"/>
              <a:buChar char="•"/>
            </a:pPr>
            <a:r>
              <a:rPr lang="en-US" sz="1800" dirty="0"/>
              <a:t>S</a:t>
            </a:r>
            <a:r>
              <a:rPr lang="en-US" sz="1800" dirty="0">
                <a:effectLst/>
              </a:rPr>
              <a:t>ocial/ behavioral</a:t>
            </a:r>
          </a:p>
          <a:p>
            <a:pPr marL="457200" indent="-457200" algn="just">
              <a:buFont typeface="Arial" panose="020B0604020202020204" pitchFamily="34" charset="0"/>
              <a:buChar char="•"/>
            </a:pPr>
            <a:r>
              <a:rPr lang="en-US" sz="1800" dirty="0"/>
              <a:t>B</a:t>
            </a:r>
            <a:r>
              <a:rPr lang="en-US" sz="1800" dirty="0">
                <a:effectLst/>
              </a:rPr>
              <a:t>usiness</a:t>
            </a:r>
          </a:p>
          <a:p>
            <a:pPr marL="457200" indent="-457200" algn="just">
              <a:buFont typeface="Arial" panose="020B0604020202020204" pitchFamily="34" charset="0"/>
              <a:buChar char="•"/>
            </a:pPr>
            <a:r>
              <a:rPr lang="en-US" sz="1800" dirty="0"/>
              <a:t>S</a:t>
            </a:r>
            <a:r>
              <a:rPr lang="en-US" sz="1800" dirty="0">
                <a:effectLst/>
              </a:rPr>
              <a:t>ecurity/cybersecurity, safety, data protection</a:t>
            </a:r>
            <a:r>
              <a:rPr lang="en-US" sz="1800" dirty="0"/>
              <a:t> etc.</a:t>
            </a:r>
            <a:endParaRPr lang="en-US" sz="1800" dirty="0">
              <a:effectLst/>
            </a:endParaRPr>
          </a:p>
          <a:p>
            <a:pPr marL="457200" indent="-457200" algn="just">
              <a:buFont typeface="Arial" panose="020B0604020202020204" pitchFamily="34" charset="0"/>
              <a:buChar char="•"/>
            </a:pPr>
            <a:endParaRPr lang="en-US" sz="1800" dirty="0"/>
          </a:p>
        </p:txBody>
      </p:sp>
      <p:sp>
        <p:nvSpPr>
          <p:cNvPr id="4" name="Rettangolo 3">
            <a:extLst>
              <a:ext uri="{FF2B5EF4-FFF2-40B4-BE49-F238E27FC236}">
                <a16:creationId xmlns:a16="http://schemas.microsoft.com/office/drawing/2014/main" id="{18A5EF97-09F6-4075-BE34-37DEBA805ED3}"/>
              </a:ext>
            </a:extLst>
          </p:cNvPr>
          <p:cNvSpPr/>
          <p:nvPr/>
        </p:nvSpPr>
        <p:spPr>
          <a:xfrm>
            <a:off x="1173132" y="1382113"/>
            <a:ext cx="9986740" cy="2384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GB" b="1" dirty="0">
                <a:solidFill>
                  <a:schemeClr val="bg1"/>
                </a:solidFill>
                <a:latin typeface="Calibri" panose="020F0502020204030204" pitchFamily="34" charset="0"/>
                <a:ea typeface="PMingLiU" panose="02020500000000000000" pitchFamily="18" charset="-120"/>
                <a:cs typeface="Calibri" panose="020F0502020204030204" pitchFamily="34" charset="0"/>
              </a:rPr>
              <a:t>LIST OF NEW MOBILITY SERVICES AND TECHNOLOGIES REVIEWED:</a:t>
            </a:r>
            <a:endParaRPr lang="en-GB" b="1" dirty="0">
              <a:solidFill>
                <a:schemeClr val="bg1"/>
              </a:solidFill>
              <a:effectLst/>
              <a:latin typeface="Calibri" panose="020F0502020204030204" pitchFamily="34" charset="0"/>
              <a:ea typeface="PMingLiU" panose="02020500000000000000" pitchFamily="18" charset="-120"/>
              <a:cs typeface="Calibri" panose="020F0502020204030204" pitchFamily="34" charset="0"/>
            </a:endParaRPr>
          </a:p>
          <a:p>
            <a:pPr marL="171450" indent="-171450" algn="just">
              <a:lnSpc>
                <a:spcPct val="107000"/>
              </a:lnSpc>
              <a:spcAft>
                <a:spcPts val="800"/>
              </a:spcAft>
              <a:buFont typeface="Arial" panose="020B0604020202020204" pitchFamily="34" charset="0"/>
              <a:buChar char="•"/>
            </a:pPr>
            <a:r>
              <a:rPr lang="en-GB" dirty="0">
                <a:solidFill>
                  <a:schemeClr val="bg1"/>
                </a:solidFill>
                <a:effectLst/>
                <a:latin typeface="Calibri" panose="020F0502020204030204" pitchFamily="34" charset="0"/>
                <a:ea typeface="PMingLiU" panose="02020500000000000000" pitchFamily="18" charset="-120"/>
                <a:cs typeface="Calibri" panose="020F0502020204030204" pitchFamily="34" charset="0"/>
              </a:rPr>
              <a:t>Connected, Cooperative And Automated Mobility (</a:t>
            </a:r>
            <a:r>
              <a:rPr lang="en-GB" dirty="0">
                <a:solidFill>
                  <a:schemeClr val="bg1"/>
                </a:solidFill>
                <a:latin typeface="Calibri" panose="020F0502020204030204" pitchFamily="34" charset="0"/>
                <a:ea typeface="PMingLiU" panose="02020500000000000000" pitchFamily="18" charset="-120"/>
                <a:cs typeface="Calibri" panose="020F0502020204030204" pitchFamily="34" charset="0"/>
              </a:rPr>
              <a:t>e.g. c</a:t>
            </a:r>
            <a:r>
              <a:rPr lang="en-GB" dirty="0">
                <a:solidFill>
                  <a:schemeClr val="bg1"/>
                </a:solidFill>
                <a:effectLst/>
                <a:latin typeface="Calibri" panose="020F0502020204030204" pitchFamily="34" charset="0"/>
                <a:ea typeface="PMingLiU" panose="02020500000000000000" pitchFamily="18" charset="-120"/>
                <a:cs typeface="Calibri" panose="020F0502020204030204" pitchFamily="34" charset="0"/>
              </a:rPr>
              <a:t>onnected &amp; a</a:t>
            </a:r>
            <a:r>
              <a:rPr lang="en-GB" dirty="0">
                <a:solidFill>
                  <a:schemeClr val="bg1"/>
                </a:solidFill>
                <a:latin typeface="Calibri" panose="020F0502020204030204" pitchFamily="34" charset="0"/>
                <a:cs typeface="Calibri" panose="020F0502020204030204" pitchFamily="34" charset="0"/>
              </a:rPr>
              <a:t>utomated vehicle, drone delivery)</a:t>
            </a:r>
            <a:endParaRPr lang="en-GB" dirty="0">
              <a:solidFill>
                <a:schemeClr val="bg1"/>
              </a:solidFill>
              <a:latin typeface="Calibri" panose="020F0502020204030204" pitchFamily="34" charset="0"/>
              <a:ea typeface="PMingLiU" panose="02020500000000000000" pitchFamily="18" charset="-120"/>
              <a:cs typeface="Calibri" panose="020F0502020204030204" pitchFamily="34" charset="0"/>
            </a:endParaRPr>
          </a:p>
          <a:p>
            <a:pPr marL="171450" indent="-171450" algn="just">
              <a:lnSpc>
                <a:spcPct val="107000"/>
              </a:lnSpc>
              <a:spcAft>
                <a:spcPts val="800"/>
              </a:spcAft>
              <a:buFont typeface="Arial" panose="020B0604020202020204" pitchFamily="34" charset="0"/>
              <a:buChar char="•"/>
            </a:pPr>
            <a:r>
              <a:rPr lang="en-GB" dirty="0">
                <a:solidFill>
                  <a:schemeClr val="bg1"/>
                </a:solidFill>
                <a:latin typeface="Calibri" panose="020F0502020204030204" pitchFamily="34" charset="0"/>
                <a:ea typeface="PMingLiU" panose="02020500000000000000" pitchFamily="18" charset="-120"/>
                <a:cs typeface="Calibri" panose="020F0502020204030204" pitchFamily="34" charset="0"/>
              </a:rPr>
              <a:t>Infrastructure, Network And Traffic Management (e.g. big data</a:t>
            </a:r>
            <a:r>
              <a:rPr lang="zh-TW" altLang="en-US" dirty="0">
                <a:solidFill>
                  <a:schemeClr val="bg1"/>
                </a:solidFill>
                <a:latin typeface="Calibri" panose="020F0502020204030204" pitchFamily="34" charset="0"/>
                <a:ea typeface="PMingLiU" panose="02020500000000000000" pitchFamily="18" charset="-120"/>
                <a:cs typeface="Calibri" panose="020F0502020204030204" pitchFamily="34" charset="0"/>
              </a:rPr>
              <a:t> </a:t>
            </a:r>
            <a:r>
              <a:rPr lang="en-US" altLang="zh-TW" dirty="0">
                <a:solidFill>
                  <a:schemeClr val="bg1"/>
                </a:solidFill>
                <a:latin typeface="Calibri" panose="020F0502020204030204" pitchFamily="34" charset="0"/>
                <a:ea typeface="PMingLiU" panose="02020500000000000000" pitchFamily="18" charset="-120"/>
                <a:cs typeface="Calibri" panose="020F0502020204030204" pitchFamily="34" charset="0"/>
              </a:rPr>
              <a:t>in traffic management</a:t>
            </a:r>
            <a:r>
              <a:rPr lang="en-GB" dirty="0">
                <a:solidFill>
                  <a:schemeClr val="bg1"/>
                </a:solidFill>
                <a:latin typeface="Calibri" panose="020F0502020204030204" pitchFamily="34" charset="0"/>
                <a:ea typeface="PMingLiU" panose="02020500000000000000" pitchFamily="18" charset="-120"/>
                <a:cs typeface="Calibri" panose="020F0502020204030204" pitchFamily="34" charset="0"/>
              </a:rPr>
              <a:t>; hyperloop)</a:t>
            </a:r>
            <a:endParaRPr lang="it-IT" dirty="0">
              <a:solidFill>
                <a:schemeClr val="bg1"/>
              </a:solidFill>
              <a:latin typeface="Calibri" panose="020F0502020204030204" pitchFamily="34" charset="0"/>
              <a:ea typeface="PMingLiU" panose="02020500000000000000" pitchFamily="18" charset="-120"/>
              <a:cs typeface="Calibri" panose="020F0502020204030204" pitchFamily="34" charset="0"/>
            </a:endParaRPr>
          </a:p>
          <a:p>
            <a:pPr marL="171450" indent="-171450" algn="just">
              <a:lnSpc>
                <a:spcPct val="107000"/>
              </a:lnSpc>
              <a:spcAft>
                <a:spcPts val="800"/>
              </a:spcAft>
              <a:buFont typeface="Arial" panose="020B0604020202020204" pitchFamily="34" charset="0"/>
              <a:buChar char="•"/>
            </a:pPr>
            <a:r>
              <a:rPr lang="en-GB" dirty="0">
                <a:solidFill>
                  <a:schemeClr val="bg1"/>
                </a:solidFill>
                <a:latin typeface="Calibri" panose="020F0502020204030204" pitchFamily="34" charset="0"/>
                <a:ea typeface="PMingLiU" panose="02020500000000000000" pitchFamily="18" charset="-120"/>
                <a:cs typeface="Calibri" panose="020F0502020204030204" pitchFamily="34" charset="0"/>
              </a:rPr>
              <a:t>MaaS and MaaS platforms</a:t>
            </a:r>
          </a:p>
          <a:p>
            <a:pPr marL="171450" indent="-171450" algn="just">
              <a:lnSpc>
                <a:spcPct val="107000"/>
              </a:lnSpc>
              <a:spcAft>
                <a:spcPts val="800"/>
              </a:spcAft>
              <a:buFont typeface="Arial" panose="020B0604020202020204" pitchFamily="34" charset="0"/>
              <a:buChar char="•"/>
            </a:pPr>
            <a:r>
              <a:rPr lang="en-GB" dirty="0">
                <a:solidFill>
                  <a:schemeClr val="bg1"/>
                </a:solidFill>
                <a:latin typeface="Calibri" panose="020F0502020204030204" pitchFamily="34" charset="0"/>
                <a:ea typeface="PMingLiU" panose="02020500000000000000" pitchFamily="18" charset="-120"/>
                <a:cs typeface="Calibri" panose="020F0502020204030204" pitchFamily="34" charset="0"/>
              </a:rPr>
              <a:t>Shared on-demand Mobility (e.g. ride hailing; bike sharing)</a:t>
            </a:r>
            <a:endParaRPr lang="it-IT" dirty="0">
              <a:solidFill>
                <a:schemeClr val="bg1"/>
              </a:solidFill>
              <a:latin typeface="Calibri" panose="020F0502020204030204" pitchFamily="34" charset="0"/>
              <a:ea typeface="PMingLiU" panose="02020500000000000000" pitchFamily="18" charset="-120"/>
              <a:cs typeface="Calibri" panose="020F0502020204030204" pitchFamily="34" charset="0"/>
            </a:endParaRPr>
          </a:p>
        </p:txBody>
      </p:sp>
      <p:sp>
        <p:nvSpPr>
          <p:cNvPr id="7" name="矩形 6">
            <a:extLst>
              <a:ext uri="{FF2B5EF4-FFF2-40B4-BE49-F238E27FC236}">
                <a16:creationId xmlns:a16="http://schemas.microsoft.com/office/drawing/2014/main" id="{71103308-1653-FD46-B3E0-B7580062C258}"/>
              </a:ext>
            </a:extLst>
          </p:cNvPr>
          <p:cNvSpPr/>
          <p:nvPr/>
        </p:nvSpPr>
        <p:spPr>
          <a:xfrm>
            <a:off x="6347792" y="6519446"/>
            <a:ext cx="5705408" cy="338554"/>
          </a:xfrm>
          <a:prstGeom prst="rect">
            <a:avLst/>
          </a:prstGeom>
        </p:spPr>
        <p:txBody>
          <a:bodyPr wrap="none">
            <a:spAutoFit/>
          </a:bodyPr>
          <a:lstStyle/>
          <a:p>
            <a:pPr algn="just"/>
            <a:r>
              <a:rPr lang="en-US" altLang="zh-TW" sz="1600" b="1" i="1" dirty="0"/>
              <a:t>More details can be found in D1.1 &amp; D1.4 on the GECKO website.</a:t>
            </a:r>
          </a:p>
        </p:txBody>
      </p:sp>
    </p:spTree>
    <p:extLst>
      <p:ext uri="{BB962C8B-B14F-4D97-AF65-F5344CB8AC3E}">
        <p14:creationId xmlns:p14="http://schemas.microsoft.com/office/powerpoint/2010/main" val="596749079"/>
      </p:ext>
    </p:extLst>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Title 2"/>
          <p:cNvSpPr>
            <a:spLocks noGrp="1"/>
          </p:cNvSpPr>
          <p:nvPr>
            <p:ph type="title"/>
          </p:nvPr>
        </p:nvSpPr>
        <p:spPr>
          <a:xfrm>
            <a:off x="1146628" y="0"/>
            <a:ext cx="10207171" cy="1325563"/>
          </a:xfrm>
        </p:spPr>
        <p:txBody>
          <a:bodyPr>
            <a:noAutofit/>
          </a:bodyPr>
          <a:lstStyle/>
          <a:p>
            <a:r>
              <a:rPr dirty="0" lang="en-US" sz="3600"/>
              <a:t>The constraints and opportunities of current business models</a:t>
            </a:r>
          </a:p>
        </p:txBody>
      </p:sp>
      <p:pic>
        <p:nvPicPr>
          <p:cNvPr id="7" name="圖片 6">
            <a:extLst>
              <a:ext uri="{FF2B5EF4-FFF2-40B4-BE49-F238E27FC236}">
                <a16:creationId xmlns:a16="http://schemas.microsoft.com/office/drawing/2014/main" id="{9673120A-098B-C24C-BD92-A0C0CE28833A}"/>
              </a:ext>
            </a:extLst>
          </p:cNvPr>
          <p:cNvPicPr>
            <a:picLocks noChangeAspect="1"/>
          </p:cNvPicPr>
          <p:nvPr/>
        </p:nvPicPr>
        <p:blipFill rotWithShape="1">
          <a:blip r:embed="rId3">
            <a:extLst>
              <a:ext uri="{28A0092B-C50C-407E-A947-70E740481C1C}">
                <a14:useLocalDpi xmlns:a14="http://schemas.microsoft.com/office/drawing/2010/main" val="0"/>
              </a:ext>
            </a:extLst>
          </a:blip>
          <a:srcRect b="61"/>
          <a:stretch/>
        </p:blipFill>
        <p:spPr>
          <a:xfrm>
            <a:off x="1571100" y="1311336"/>
            <a:ext cx="9049795" cy="4235328"/>
          </a:xfrm>
          <a:prstGeom prst="rect">
            <a:avLst/>
          </a:prstGeom>
        </p:spPr>
      </p:pic>
      <p:sp>
        <p:nvSpPr>
          <p:cNvPr id="8" name="Content Placeholder 1">
            <a:extLst>
              <a:ext uri="{FF2B5EF4-FFF2-40B4-BE49-F238E27FC236}">
                <a16:creationId xmlns:a16="http://schemas.microsoft.com/office/drawing/2014/main" id="{7C49B317-A808-1E4B-843C-E3C64FD7F9C5}"/>
              </a:ext>
            </a:extLst>
          </p:cNvPr>
          <p:cNvSpPr>
            <a:spLocks noGrp="1"/>
          </p:cNvSpPr>
          <p:nvPr>
            <p:ph idx="1"/>
          </p:nvPr>
        </p:nvSpPr>
        <p:spPr>
          <a:xfrm>
            <a:off x="992411" y="5546664"/>
            <a:ext cx="10207171" cy="333058"/>
          </a:xfrm>
        </p:spPr>
        <p:txBody>
          <a:bodyPr>
            <a:normAutofit fontScale="62500" lnSpcReduction="20000"/>
          </a:bodyPr>
          <a:lstStyle/>
          <a:p>
            <a:pPr algn="ctr" lvl="0"/>
            <a:r>
              <a:rPr altLang="zh-TW" dirty="0" lang="en-US"/>
              <a:t>Illustration of Analysis on CCAM</a:t>
            </a:r>
            <a:endParaRPr dirty="0" lang="en-US"/>
          </a:p>
        </p:txBody>
      </p:sp>
      <p:sp>
        <p:nvSpPr>
          <p:cNvPr id="9" name="矩形 8">
            <a:extLst>
              <a:ext uri="{FF2B5EF4-FFF2-40B4-BE49-F238E27FC236}">
                <a16:creationId xmlns:a16="http://schemas.microsoft.com/office/drawing/2014/main" id="{D32436D6-B697-4346-A86C-60CF20B79BD0}"/>
              </a:ext>
            </a:extLst>
          </p:cNvPr>
          <p:cNvSpPr/>
          <p:nvPr/>
        </p:nvSpPr>
        <p:spPr>
          <a:xfrm>
            <a:off x="6669997" y="6519446"/>
            <a:ext cx="5061001" cy="338554"/>
          </a:xfrm>
          <a:prstGeom prst="rect">
            <a:avLst/>
          </a:prstGeom>
        </p:spPr>
        <p:txBody>
          <a:bodyPr wrap="none">
            <a:spAutoFit/>
          </a:bodyPr>
          <a:lstStyle/>
          <a:p>
            <a:pPr algn="just"/>
            <a:r>
              <a:rPr altLang="zh-TW" b="1" dirty="0" i="1" lang="en-US" sz="1600"/>
              <a:t>More details can be found in D1.2 on the GECKO website.</a:t>
            </a:r>
          </a:p>
        </p:txBody>
      </p:sp>
    </p:spTree>
    <p:extLst>
      <p:ext uri="{BB962C8B-B14F-4D97-AF65-F5344CB8AC3E}">
        <p14:creationId xmlns:p14="http://schemas.microsoft.com/office/powerpoint/2010/main" val="1418594406"/>
      </p:ext>
    </p:extLst>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4" name="圖片 13">
            <a:extLst>
              <a:ext uri="{FF2B5EF4-FFF2-40B4-BE49-F238E27FC236}">
                <a16:creationId xmlns:a16="http://schemas.microsoft.com/office/drawing/2014/main" id="{EC531346-887E-E54C-A287-CEC1739A6BD2}"/>
              </a:ext>
            </a:extLst>
          </p:cNvPr>
          <p:cNvPicPr>
            <a:picLocks/>
          </p:cNvPicPr>
          <p:nvPr/>
        </p:nvPicPr>
        <p:blipFill>
          <a:blip r:embed="rId3"/>
          <a:stretch>
            <a:fillRect/>
          </a:stretch>
        </p:blipFill>
        <p:spPr>
          <a:xfrm>
            <a:off x="5096576" y="1579129"/>
            <a:ext cx="2880000" cy="1800000"/>
          </a:xfrm>
          <a:prstGeom prst="rect">
            <a:avLst/>
          </a:prstGeom>
        </p:spPr>
      </p:pic>
      <p:sp>
        <p:nvSpPr>
          <p:cNvPr id="15" name="文字方塊 14">
            <a:extLst>
              <a:ext uri="{FF2B5EF4-FFF2-40B4-BE49-F238E27FC236}">
                <a16:creationId xmlns:a16="http://schemas.microsoft.com/office/drawing/2014/main" id="{8B40ACA3-C009-A843-A3DF-4EEA2730A82A}"/>
              </a:ext>
            </a:extLst>
          </p:cNvPr>
          <p:cNvSpPr txBox="1"/>
          <p:nvPr/>
        </p:nvSpPr>
        <p:spPr>
          <a:xfrm>
            <a:off x="5256416" y="3379128"/>
            <a:ext cx="2560320" cy="369332"/>
          </a:xfrm>
          <a:prstGeom prst="rect">
            <a:avLst/>
          </a:prstGeom>
          <a:noFill/>
        </p:spPr>
        <p:txBody>
          <a:bodyPr rtlCol="0" wrap="square">
            <a:spAutoFit/>
          </a:bodyPr>
          <a:lstStyle/>
          <a:p>
            <a:pPr algn="ctr"/>
            <a:r>
              <a:rPr altLang="zh-TW" b="1" dirty="0" kumimoji="1" lang="en-US"/>
              <a:t>Public education</a:t>
            </a:r>
            <a:endParaRPr altLang="en-US" b="1" dirty="0" kumimoji="1" lang="zh-TW"/>
          </a:p>
        </p:txBody>
      </p:sp>
      <p:sp>
        <p:nvSpPr>
          <p:cNvPr id="17" name="文字方塊 16">
            <a:extLst>
              <a:ext uri="{FF2B5EF4-FFF2-40B4-BE49-F238E27FC236}">
                <a16:creationId xmlns:a16="http://schemas.microsoft.com/office/drawing/2014/main" id="{3D5280FB-9E36-804F-B494-74763D684BAD}"/>
              </a:ext>
            </a:extLst>
          </p:cNvPr>
          <p:cNvSpPr txBox="1"/>
          <p:nvPr/>
        </p:nvSpPr>
        <p:spPr>
          <a:xfrm>
            <a:off x="8136416" y="3350037"/>
            <a:ext cx="3503745" cy="646331"/>
          </a:xfrm>
          <a:prstGeom prst="rect">
            <a:avLst/>
          </a:prstGeom>
          <a:noFill/>
        </p:spPr>
        <p:txBody>
          <a:bodyPr rtlCol="0" wrap="square">
            <a:spAutoFit/>
          </a:bodyPr>
          <a:lstStyle/>
          <a:p>
            <a:pPr algn="ctr"/>
            <a:r>
              <a:rPr altLang="zh-TW" b="1" dirty="0" kumimoji="1" lang="en-US"/>
              <a:t>Stronger public-private partnership (PPP) Model </a:t>
            </a:r>
            <a:endParaRPr altLang="en-US" b="1" dirty="0" kumimoji="1" lang="zh-TW"/>
          </a:p>
        </p:txBody>
      </p:sp>
      <p:cxnSp>
        <p:nvCxnSpPr>
          <p:cNvPr id="8" name="直線接點 7">
            <a:extLst>
              <a:ext uri="{FF2B5EF4-FFF2-40B4-BE49-F238E27FC236}">
                <a16:creationId xmlns:a16="http://schemas.microsoft.com/office/drawing/2014/main" id="{3CBEDD8B-8F30-7E4C-8FD8-A4142703AD56}"/>
              </a:ext>
            </a:extLst>
          </p:cNvPr>
          <p:cNvCxnSpPr>
            <a:cxnSpLocks/>
          </p:cNvCxnSpPr>
          <p:nvPr/>
        </p:nvCxnSpPr>
        <p:spPr>
          <a:xfrm>
            <a:off x="0" y="4086329"/>
            <a:ext cx="12192000" cy="0"/>
          </a:xfrm>
          <a:prstGeom prst="line">
            <a:avLst/>
          </a:prstGeom>
          <a:ln>
            <a:prstDash val="sysDash"/>
          </a:ln>
        </p:spPr>
        <p:style>
          <a:lnRef idx="2">
            <a:schemeClr val="accent4"/>
          </a:lnRef>
          <a:fillRef idx="0">
            <a:schemeClr val="accent4"/>
          </a:fillRef>
          <a:effectRef idx="1">
            <a:schemeClr val="accent4"/>
          </a:effectRef>
          <a:fontRef idx="minor">
            <a:schemeClr val="tx1"/>
          </a:fontRef>
        </p:style>
      </p:cxnSp>
      <p:sp>
        <p:nvSpPr>
          <p:cNvPr id="26" name="文字方塊 25">
            <a:extLst>
              <a:ext uri="{FF2B5EF4-FFF2-40B4-BE49-F238E27FC236}">
                <a16:creationId xmlns:a16="http://schemas.microsoft.com/office/drawing/2014/main" id="{F4262685-5EBB-C446-B7D4-BF2D6CA0F346}"/>
              </a:ext>
            </a:extLst>
          </p:cNvPr>
          <p:cNvSpPr txBox="1"/>
          <p:nvPr/>
        </p:nvSpPr>
        <p:spPr>
          <a:xfrm>
            <a:off x="2023832" y="4488317"/>
            <a:ext cx="2560320" cy="1323439"/>
          </a:xfrm>
          <a:prstGeom prst="rect">
            <a:avLst/>
          </a:prstGeom>
          <a:noFill/>
        </p:spPr>
        <p:txBody>
          <a:bodyPr rtlCol="0" wrap="square">
            <a:spAutoFit/>
          </a:bodyPr>
          <a:lstStyle/>
          <a:p>
            <a:pPr algn="just" lvl="0">
              <a:defRPr/>
            </a:pPr>
            <a:r>
              <a:rPr altLang="zh-TW" b="1" dirty="0" lang="en-US" sz="1600"/>
              <a:t>Data standard, APIs, and other policies are difficult to be consistent especially given the nature of data variety.</a:t>
            </a:r>
            <a:endParaRPr altLang="zh-TW" b="1" dirty="0" lang="zh-TW" sz="1600"/>
          </a:p>
        </p:txBody>
      </p:sp>
      <p:cxnSp>
        <p:nvCxnSpPr>
          <p:cNvPr id="27" name="直線接點 26">
            <a:extLst>
              <a:ext uri="{FF2B5EF4-FFF2-40B4-BE49-F238E27FC236}">
                <a16:creationId xmlns:a16="http://schemas.microsoft.com/office/drawing/2014/main" id="{3A1B4D30-C564-BF4A-93C2-99C6D4728DF1}"/>
              </a:ext>
            </a:extLst>
          </p:cNvPr>
          <p:cNvCxnSpPr>
            <a:cxnSpLocks/>
          </p:cNvCxnSpPr>
          <p:nvPr/>
        </p:nvCxnSpPr>
        <p:spPr>
          <a:xfrm>
            <a:off x="1562791" y="1353060"/>
            <a:ext cx="0" cy="4997864"/>
          </a:xfrm>
          <a:prstGeom prst="line">
            <a:avLst/>
          </a:prstGeom>
          <a:ln>
            <a:prstDash val="sysDash"/>
          </a:ln>
        </p:spPr>
        <p:style>
          <a:lnRef idx="2">
            <a:schemeClr val="accent4"/>
          </a:lnRef>
          <a:fillRef idx="0">
            <a:schemeClr val="accent4"/>
          </a:fillRef>
          <a:effectRef idx="1">
            <a:schemeClr val="accent4"/>
          </a:effectRef>
          <a:fontRef idx="minor">
            <a:schemeClr val="tx1"/>
          </a:fontRef>
        </p:style>
      </p:cxnSp>
      <p:sp>
        <p:nvSpPr>
          <p:cNvPr id="31" name="文字方塊 30">
            <a:extLst>
              <a:ext uri="{FF2B5EF4-FFF2-40B4-BE49-F238E27FC236}">
                <a16:creationId xmlns:a16="http://schemas.microsoft.com/office/drawing/2014/main" id="{EDBD47CD-38F3-EC4C-9B8D-855BDCC4A80F}"/>
              </a:ext>
            </a:extLst>
          </p:cNvPr>
          <p:cNvSpPr txBox="1"/>
          <p:nvPr/>
        </p:nvSpPr>
        <p:spPr>
          <a:xfrm>
            <a:off x="4810511" y="4444038"/>
            <a:ext cx="3576779" cy="1323439"/>
          </a:xfrm>
          <a:prstGeom prst="rect">
            <a:avLst/>
          </a:prstGeom>
          <a:noFill/>
        </p:spPr>
        <p:txBody>
          <a:bodyPr rtlCol="0" wrap="square">
            <a:spAutoFit/>
          </a:bodyPr>
          <a:lstStyle/>
          <a:p>
            <a:pPr algn="just" lvl="0">
              <a:defRPr/>
            </a:pPr>
            <a:r>
              <a:rPr altLang="zh-TW" b="1" dirty="0" lang="en-US" sz="1600"/>
              <a:t>Persuade  people  to adopt new mobility services and technologies for environmental reasons is not always an effective way. (where is economic benefits).</a:t>
            </a:r>
            <a:endParaRPr altLang="zh-TW" b="1" dirty="0" lang="zh-TW" sz="1600"/>
          </a:p>
        </p:txBody>
      </p:sp>
      <p:sp>
        <p:nvSpPr>
          <p:cNvPr id="32" name="文字方塊 31">
            <a:extLst>
              <a:ext uri="{FF2B5EF4-FFF2-40B4-BE49-F238E27FC236}">
                <a16:creationId xmlns:a16="http://schemas.microsoft.com/office/drawing/2014/main" id="{A54BA4E6-FCEC-DD4C-9118-33E187D7F665}"/>
              </a:ext>
            </a:extLst>
          </p:cNvPr>
          <p:cNvSpPr txBox="1"/>
          <p:nvPr/>
        </p:nvSpPr>
        <p:spPr>
          <a:xfrm>
            <a:off x="8613650" y="4476802"/>
            <a:ext cx="3202232" cy="1815882"/>
          </a:xfrm>
          <a:prstGeom prst="rect">
            <a:avLst/>
          </a:prstGeom>
          <a:noFill/>
        </p:spPr>
        <p:txBody>
          <a:bodyPr rtlCol="0" wrap="square">
            <a:spAutoFit/>
          </a:bodyPr>
          <a:lstStyle/>
          <a:p>
            <a:pPr algn="just" lvl="0">
              <a:defRPr/>
            </a:pPr>
            <a:r>
              <a:rPr altLang="zh-TW" b="1" dirty="0" lang="en-US" sz="1600"/>
              <a:t>The city needs to make sure the collaboration is profitable and sustainable.</a:t>
            </a:r>
          </a:p>
          <a:p>
            <a:pPr algn="just" lvl="0">
              <a:defRPr/>
            </a:pPr>
            <a:endParaRPr altLang="zh-TW" b="1" dirty="0" lang="en-US" sz="1600"/>
          </a:p>
          <a:p>
            <a:pPr algn="just">
              <a:defRPr/>
            </a:pPr>
            <a:r>
              <a:rPr altLang="zh-TW" b="1" dirty="0" lang="en-US" sz="1600"/>
              <a:t>The public/private dialogue is region-specific, it’s a city to city approach. </a:t>
            </a:r>
            <a:endParaRPr altLang="zh-TW" b="1" dirty="0" lang="zh-TW" sz="1600"/>
          </a:p>
        </p:txBody>
      </p:sp>
      <p:pic>
        <p:nvPicPr>
          <p:cNvPr id="35" name="圖片 34">
            <a:extLst>
              <a:ext uri="{FF2B5EF4-FFF2-40B4-BE49-F238E27FC236}">
                <a16:creationId xmlns:a16="http://schemas.microsoft.com/office/drawing/2014/main" id="{4031DD98-2725-DD49-B892-0FECBF5D3DC0}"/>
              </a:ext>
            </a:extLst>
          </p:cNvPr>
          <p:cNvPicPr>
            <a:picLocks/>
          </p:cNvPicPr>
          <p:nvPr/>
        </p:nvPicPr>
        <p:blipFill>
          <a:blip r:embed="rId4"/>
          <a:stretch>
            <a:fillRect/>
          </a:stretch>
        </p:blipFill>
        <p:spPr>
          <a:xfrm>
            <a:off x="8448288" y="1555816"/>
            <a:ext cx="2880000" cy="1800000"/>
          </a:xfrm>
          <a:prstGeom prst="rect">
            <a:avLst/>
          </a:prstGeom>
        </p:spPr>
      </p:pic>
      <p:pic>
        <p:nvPicPr>
          <p:cNvPr id="36" name="圖片 35">
            <a:extLst>
              <a:ext uri="{FF2B5EF4-FFF2-40B4-BE49-F238E27FC236}">
                <a16:creationId xmlns:a16="http://schemas.microsoft.com/office/drawing/2014/main" id="{6C2086FE-7116-7548-8525-883EBD3C7AF4}"/>
              </a:ext>
            </a:extLst>
          </p:cNvPr>
          <p:cNvPicPr>
            <a:picLocks/>
          </p:cNvPicPr>
          <p:nvPr/>
        </p:nvPicPr>
        <p:blipFill rotWithShape="1">
          <a:blip r:embed="rId5"/>
          <a:srcRect b="-40"/>
          <a:stretch/>
        </p:blipFill>
        <p:spPr>
          <a:xfrm>
            <a:off x="5096576" y="1587478"/>
            <a:ext cx="2880000" cy="1800000"/>
          </a:xfrm>
          <a:prstGeom prst="rect">
            <a:avLst/>
          </a:prstGeom>
        </p:spPr>
      </p:pic>
      <p:pic>
        <p:nvPicPr>
          <p:cNvPr id="18" name="圖片 17">
            <a:extLst>
              <a:ext uri="{FF2B5EF4-FFF2-40B4-BE49-F238E27FC236}">
                <a16:creationId xmlns:a16="http://schemas.microsoft.com/office/drawing/2014/main" id="{37DDEE29-0639-D24E-B88D-805F08DB3009}"/>
              </a:ext>
            </a:extLst>
          </p:cNvPr>
          <p:cNvPicPr>
            <a:picLocks/>
          </p:cNvPicPr>
          <p:nvPr/>
        </p:nvPicPr>
        <p:blipFill>
          <a:blip r:embed="rId6"/>
          <a:stretch>
            <a:fillRect/>
          </a:stretch>
        </p:blipFill>
        <p:spPr>
          <a:xfrm>
            <a:off x="1889684" y="1571315"/>
            <a:ext cx="2880000" cy="1800000"/>
          </a:xfrm>
          <a:prstGeom prst="rect">
            <a:avLst/>
          </a:prstGeom>
        </p:spPr>
      </p:pic>
      <p:sp>
        <p:nvSpPr>
          <p:cNvPr id="2" name="矩形 1">
            <a:extLst>
              <a:ext uri="{FF2B5EF4-FFF2-40B4-BE49-F238E27FC236}">
                <a16:creationId xmlns:a16="http://schemas.microsoft.com/office/drawing/2014/main" id="{0BD34D18-91B8-1242-A894-0987AF1DC670}"/>
              </a:ext>
            </a:extLst>
          </p:cNvPr>
          <p:cNvSpPr/>
          <p:nvPr/>
        </p:nvSpPr>
        <p:spPr>
          <a:xfrm>
            <a:off x="1763765" y="3350037"/>
            <a:ext cx="3131837" cy="646331"/>
          </a:xfrm>
          <a:prstGeom prst="rect">
            <a:avLst/>
          </a:prstGeom>
        </p:spPr>
        <p:txBody>
          <a:bodyPr wrap="square">
            <a:spAutoFit/>
          </a:bodyPr>
          <a:lstStyle/>
          <a:p>
            <a:pPr algn="ctr"/>
            <a:r>
              <a:rPr altLang="zh-TW" b="1" dirty="0" lang="en-US"/>
              <a:t>Transparent and well-established data policies </a:t>
            </a:r>
            <a:endParaRPr altLang="en-US" b="1" dirty="0" kumimoji="1" lang="zh-TW"/>
          </a:p>
        </p:txBody>
      </p:sp>
      <p:sp>
        <p:nvSpPr>
          <p:cNvPr id="19" name="文字方塊 18">
            <a:extLst>
              <a:ext uri="{FF2B5EF4-FFF2-40B4-BE49-F238E27FC236}">
                <a16:creationId xmlns:a16="http://schemas.microsoft.com/office/drawing/2014/main" id="{DBC93AE3-07BE-2D46-8C0B-E5989A37E1B5}"/>
              </a:ext>
            </a:extLst>
          </p:cNvPr>
          <p:cNvSpPr txBox="1"/>
          <p:nvPr/>
        </p:nvSpPr>
        <p:spPr>
          <a:xfrm>
            <a:off x="-120258" y="2310006"/>
            <a:ext cx="1853175" cy="400110"/>
          </a:xfrm>
          <a:prstGeom prst="rect">
            <a:avLst/>
          </a:prstGeom>
          <a:noFill/>
        </p:spPr>
        <p:txBody>
          <a:bodyPr rtlCol="0" wrap="square">
            <a:spAutoFit/>
          </a:bodyPr>
          <a:lstStyle/>
          <a:p>
            <a:pPr algn="ctr" lvl="0">
              <a:defRPr/>
            </a:pPr>
            <a:r>
              <a:rPr altLang="zh-TW" b="1" dirty="0" lang="en-US" sz="2000">
                <a:solidFill>
                  <a:schemeClr val="tx1">
                    <a:lumMod val="60000"/>
                    <a:lumOff val="40000"/>
                  </a:schemeClr>
                </a:solidFill>
              </a:rPr>
              <a:t>Support</a:t>
            </a:r>
            <a:endParaRPr altLang="zh-TW" b="1" dirty="0" lang="zh-TW" sz="2000">
              <a:solidFill>
                <a:schemeClr val="tx1">
                  <a:lumMod val="60000"/>
                  <a:lumOff val="40000"/>
                </a:schemeClr>
              </a:solidFill>
            </a:endParaRPr>
          </a:p>
        </p:txBody>
      </p:sp>
      <p:sp>
        <p:nvSpPr>
          <p:cNvPr id="20" name="文字方塊 19">
            <a:extLst>
              <a:ext uri="{FF2B5EF4-FFF2-40B4-BE49-F238E27FC236}">
                <a16:creationId xmlns:a16="http://schemas.microsoft.com/office/drawing/2014/main" id="{F4D8E8A2-25D1-C046-9831-226716B5DA46}"/>
              </a:ext>
            </a:extLst>
          </p:cNvPr>
          <p:cNvSpPr txBox="1"/>
          <p:nvPr/>
        </p:nvSpPr>
        <p:spPr>
          <a:xfrm>
            <a:off x="-120258" y="5019599"/>
            <a:ext cx="1853175" cy="400110"/>
          </a:xfrm>
          <a:prstGeom prst="rect">
            <a:avLst/>
          </a:prstGeom>
          <a:noFill/>
        </p:spPr>
        <p:txBody>
          <a:bodyPr rtlCol="0" wrap="square">
            <a:spAutoFit/>
          </a:bodyPr>
          <a:lstStyle/>
          <a:p>
            <a:pPr algn="ctr" lvl="0">
              <a:defRPr/>
            </a:pPr>
            <a:r>
              <a:rPr altLang="zh-TW" b="1" dirty="0" lang="en-US" sz="2000">
                <a:solidFill>
                  <a:schemeClr val="tx1">
                    <a:lumMod val="60000"/>
                    <a:lumOff val="40000"/>
                  </a:schemeClr>
                </a:solidFill>
              </a:rPr>
              <a:t>Challenges</a:t>
            </a:r>
            <a:endParaRPr altLang="zh-TW" b="1" dirty="0" lang="zh-TW" sz="2000">
              <a:solidFill>
                <a:schemeClr val="tx1">
                  <a:lumMod val="60000"/>
                  <a:lumOff val="40000"/>
                </a:schemeClr>
              </a:solidFill>
            </a:endParaRPr>
          </a:p>
        </p:txBody>
      </p:sp>
      <p:sp>
        <p:nvSpPr>
          <p:cNvPr id="28" name="Title 2">
            <a:extLst>
              <a:ext uri="{FF2B5EF4-FFF2-40B4-BE49-F238E27FC236}">
                <a16:creationId xmlns:a16="http://schemas.microsoft.com/office/drawing/2014/main" id="{F26C4B73-880D-F344-A56D-1FE40066E523}"/>
              </a:ext>
            </a:extLst>
          </p:cNvPr>
          <p:cNvSpPr txBox="1">
            <a:spLocks/>
          </p:cNvSpPr>
          <p:nvPr/>
        </p:nvSpPr>
        <p:spPr>
          <a:xfrm>
            <a:off x="1146628" y="0"/>
            <a:ext cx="10207171" cy="1325563"/>
          </a:xfrm>
          <a:prstGeom prst="rect">
            <a:avLst/>
          </a:prstGeom>
        </p:spPr>
        <p:txBody>
          <a:bodyPr anchor="ctr" bIns="45720" lIns="91440" rIns="91440" rtlCol="0" tIns="45720" vert="horz">
            <a:noAutofit/>
          </a:bodyPr>
          <a:lstStyle>
            <a:lvl1pPr algn="l" defTabSz="914400" eaLnBrk="1" hangingPunct="1" indent="0" latinLnBrk="0" marL="0" rtl="0">
              <a:lnSpc>
                <a:spcPct val="100000"/>
              </a:lnSpc>
              <a:spcBef>
                <a:spcPct val="0"/>
              </a:spcBef>
              <a:buFontTx/>
              <a:buNone/>
              <a:defRPr b="1" kern="1200" sz="4100">
                <a:solidFill>
                  <a:srgbClr val="29235C"/>
                </a:solidFill>
                <a:latin charset="0" panose="020F0502020204030204" pitchFamily="34" typeface="Calibri"/>
                <a:ea typeface="+mj-ea"/>
                <a:cs charset="0" panose="020F0502020204030204" pitchFamily="34" typeface="Calibri"/>
              </a:defRPr>
            </a:lvl1pPr>
          </a:lstStyle>
          <a:p>
            <a:r>
              <a:rPr altLang="zh-TW" dirty="0" lang="en-GB" sz="3600"/>
              <a:t>Regulatory support/ challenges for sustainable business model</a:t>
            </a:r>
            <a:endParaRPr dirty="0" lang="en-US" sz="3600"/>
          </a:p>
        </p:txBody>
      </p:sp>
    </p:spTree>
    <p:extLst>
      <p:ext uri="{BB962C8B-B14F-4D97-AF65-F5344CB8AC3E}">
        <p14:creationId xmlns:p14="http://schemas.microsoft.com/office/powerpoint/2010/main" val="1437665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字方塊 10">
            <a:extLst>
              <a:ext uri="{FF2B5EF4-FFF2-40B4-BE49-F238E27FC236}">
                <a16:creationId xmlns:a16="http://schemas.microsoft.com/office/drawing/2014/main" id="{8426B36D-90CF-1847-AD3A-8499776216A5}"/>
              </a:ext>
            </a:extLst>
          </p:cNvPr>
          <p:cNvSpPr txBox="1"/>
          <p:nvPr/>
        </p:nvSpPr>
        <p:spPr>
          <a:xfrm>
            <a:off x="1863947" y="3379129"/>
            <a:ext cx="2560320" cy="646331"/>
          </a:xfrm>
          <a:prstGeom prst="rect">
            <a:avLst/>
          </a:prstGeom>
          <a:noFill/>
        </p:spPr>
        <p:txBody>
          <a:bodyPr wrap="square" rtlCol="0">
            <a:spAutoFit/>
          </a:bodyPr>
          <a:lstStyle/>
          <a:p>
            <a:pPr lvl="0" algn="ctr">
              <a:defRPr/>
            </a:pPr>
            <a:r>
              <a:rPr lang="en-US" altLang="zh-TW" b="1" dirty="0"/>
              <a:t>New urban space allocation</a:t>
            </a:r>
            <a:endParaRPr lang="zh-TW" altLang="zh-TW" b="1" dirty="0"/>
          </a:p>
        </p:txBody>
      </p:sp>
      <p:sp>
        <p:nvSpPr>
          <p:cNvPr id="15" name="文字方塊 14">
            <a:extLst>
              <a:ext uri="{FF2B5EF4-FFF2-40B4-BE49-F238E27FC236}">
                <a16:creationId xmlns:a16="http://schemas.microsoft.com/office/drawing/2014/main" id="{8B40ACA3-C009-A843-A3DF-4EEA2730A82A}"/>
              </a:ext>
            </a:extLst>
          </p:cNvPr>
          <p:cNvSpPr txBox="1"/>
          <p:nvPr/>
        </p:nvSpPr>
        <p:spPr>
          <a:xfrm>
            <a:off x="5256415" y="3379128"/>
            <a:ext cx="2879999" cy="646331"/>
          </a:xfrm>
          <a:prstGeom prst="rect">
            <a:avLst/>
          </a:prstGeom>
          <a:noFill/>
        </p:spPr>
        <p:txBody>
          <a:bodyPr wrap="square" rtlCol="0">
            <a:spAutoFit/>
          </a:bodyPr>
          <a:lstStyle/>
          <a:p>
            <a:pPr algn="ctr"/>
            <a:r>
              <a:rPr lang="en-US" altLang="zh-TW" b="1" dirty="0"/>
              <a:t>Subsidies for peripheral transportation</a:t>
            </a:r>
            <a:endParaRPr kumimoji="1" lang="zh-TW" altLang="en-US" b="1" dirty="0"/>
          </a:p>
        </p:txBody>
      </p:sp>
      <p:sp>
        <p:nvSpPr>
          <p:cNvPr id="17" name="文字方塊 16">
            <a:extLst>
              <a:ext uri="{FF2B5EF4-FFF2-40B4-BE49-F238E27FC236}">
                <a16:creationId xmlns:a16="http://schemas.microsoft.com/office/drawing/2014/main" id="{3D5280FB-9E36-804F-B494-74763D684BAD}"/>
              </a:ext>
            </a:extLst>
          </p:cNvPr>
          <p:cNvSpPr txBox="1"/>
          <p:nvPr/>
        </p:nvSpPr>
        <p:spPr>
          <a:xfrm>
            <a:off x="8136416" y="3350037"/>
            <a:ext cx="3503745" cy="646331"/>
          </a:xfrm>
          <a:prstGeom prst="rect">
            <a:avLst/>
          </a:prstGeom>
          <a:noFill/>
        </p:spPr>
        <p:txBody>
          <a:bodyPr wrap="square" rtlCol="0">
            <a:spAutoFit/>
          </a:bodyPr>
          <a:lstStyle/>
          <a:p>
            <a:pPr algn="ctr"/>
            <a:r>
              <a:rPr lang="en-US" altLang="zh-TW" b="1" dirty="0"/>
              <a:t>Assessment of the environmental footprint </a:t>
            </a:r>
            <a:endParaRPr kumimoji="1" lang="zh-TW" altLang="en-US" b="1" dirty="0"/>
          </a:p>
        </p:txBody>
      </p:sp>
      <p:pic>
        <p:nvPicPr>
          <p:cNvPr id="6" name="圖片 5">
            <a:extLst>
              <a:ext uri="{FF2B5EF4-FFF2-40B4-BE49-F238E27FC236}">
                <a16:creationId xmlns:a16="http://schemas.microsoft.com/office/drawing/2014/main" id="{3CB79C2B-CBD8-2845-B9D2-645D128F45F5}"/>
              </a:ext>
            </a:extLst>
          </p:cNvPr>
          <p:cNvPicPr>
            <a:picLocks/>
          </p:cNvPicPr>
          <p:nvPr/>
        </p:nvPicPr>
        <p:blipFill>
          <a:blip r:embed="rId3"/>
          <a:stretch>
            <a:fillRect/>
          </a:stretch>
        </p:blipFill>
        <p:spPr>
          <a:xfrm>
            <a:off x="1704107" y="1569190"/>
            <a:ext cx="2880000" cy="1800000"/>
          </a:xfrm>
          <a:prstGeom prst="rect">
            <a:avLst/>
          </a:prstGeom>
        </p:spPr>
      </p:pic>
      <p:cxnSp>
        <p:nvCxnSpPr>
          <p:cNvPr id="8" name="直線接點 7">
            <a:extLst>
              <a:ext uri="{FF2B5EF4-FFF2-40B4-BE49-F238E27FC236}">
                <a16:creationId xmlns:a16="http://schemas.microsoft.com/office/drawing/2014/main" id="{3CBEDD8B-8F30-7E4C-8FD8-A4142703AD56}"/>
              </a:ext>
            </a:extLst>
          </p:cNvPr>
          <p:cNvCxnSpPr>
            <a:cxnSpLocks/>
          </p:cNvCxnSpPr>
          <p:nvPr/>
        </p:nvCxnSpPr>
        <p:spPr>
          <a:xfrm>
            <a:off x="0" y="4086329"/>
            <a:ext cx="12192000" cy="0"/>
          </a:xfrm>
          <a:prstGeom prst="line">
            <a:avLst/>
          </a:prstGeom>
          <a:ln>
            <a:prstDash val="sysDash"/>
          </a:ln>
        </p:spPr>
        <p:style>
          <a:lnRef idx="2">
            <a:schemeClr val="accent4"/>
          </a:lnRef>
          <a:fillRef idx="0">
            <a:schemeClr val="accent4"/>
          </a:fillRef>
          <a:effectRef idx="1">
            <a:schemeClr val="accent4"/>
          </a:effectRef>
          <a:fontRef idx="minor">
            <a:schemeClr val="tx1"/>
          </a:fontRef>
        </p:style>
      </p:cxnSp>
      <p:sp>
        <p:nvSpPr>
          <p:cNvPr id="24" name="文字方塊 23">
            <a:extLst>
              <a:ext uri="{FF2B5EF4-FFF2-40B4-BE49-F238E27FC236}">
                <a16:creationId xmlns:a16="http://schemas.microsoft.com/office/drawing/2014/main" id="{07917704-26EF-5A47-B916-3D81A8DC5F62}"/>
              </a:ext>
            </a:extLst>
          </p:cNvPr>
          <p:cNvSpPr txBox="1"/>
          <p:nvPr/>
        </p:nvSpPr>
        <p:spPr>
          <a:xfrm>
            <a:off x="-120258" y="2310006"/>
            <a:ext cx="1853175" cy="400110"/>
          </a:xfrm>
          <a:prstGeom prst="rect">
            <a:avLst/>
          </a:prstGeom>
          <a:noFill/>
        </p:spPr>
        <p:txBody>
          <a:bodyPr wrap="square" rtlCol="0">
            <a:spAutoFit/>
          </a:bodyPr>
          <a:lstStyle/>
          <a:p>
            <a:pPr lvl="0" algn="ctr">
              <a:defRPr/>
            </a:pPr>
            <a:r>
              <a:rPr lang="en-US" altLang="zh-TW" sz="2000" b="1" dirty="0">
                <a:solidFill>
                  <a:schemeClr val="tx1">
                    <a:lumMod val="60000"/>
                    <a:lumOff val="40000"/>
                  </a:schemeClr>
                </a:solidFill>
              </a:rPr>
              <a:t>Support</a:t>
            </a:r>
            <a:endParaRPr lang="zh-TW" altLang="zh-TW" sz="2000" b="1" dirty="0">
              <a:solidFill>
                <a:schemeClr val="tx1">
                  <a:lumMod val="60000"/>
                  <a:lumOff val="40000"/>
                </a:schemeClr>
              </a:solidFill>
            </a:endParaRPr>
          </a:p>
        </p:txBody>
      </p:sp>
      <p:sp>
        <p:nvSpPr>
          <p:cNvPr id="25" name="文字方塊 24">
            <a:extLst>
              <a:ext uri="{FF2B5EF4-FFF2-40B4-BE49-F238E27FC236}">
                <a16:creationId xmlns:a16="http://schemas.microsoft.com/office/drawing/2014/main" id="{3065A4B7-E44E-AD44-9267-CA3FE402A548}"/>
              </a:ext>
            </a:extLst>
          </p:cNvPr>
          <p:cNvSpPr txBox="1"/>
          <p:nvPr/>
        </p:nvSpPr>
        <p:spPr>
          <a:xfrm>
            <a:off x="-120258" y="5019599"/>
            <a:ext cx="1853175" cy="400110"/>
          </a:xfrm>
          <a:prstGeom prst="rect">
            <a:avLst/>
          </a:prstGeom>
          <a:noFill/>
        </p:spPr>
        <p:txBody>
          <a:bodyPr wrap="square" rtlCol="0">
            <a:spAutoFit/>
          </a:bodyPr>
          <a:lstStyle/>
          <a:p>
            <a:pPr lvl="0" algn="ctr">
              <a:defRPr/>
            </a:pPr>
            <a:r>
              <a:rPr lang="en-US" altLang="zh-TW" sz="2000" b="1" dirty="0">
                <a:solidFill>
                  <a:schemeClr val="tx1">
                    <a:lumMod val="60000"/>
                    <a:lumOff val="40000"/>
                  </a:schemeClr>
                </a:solidFill>
              </a:rPr>
              <a:t>Challenges</a:t>
            </a:r>
            <a:endParaRPr lang="zh-TW" altLang="zh-TW" sz="2000" b="1" dirty="0">
              <a:solidFill>
                <a:schemeClr val="tx1">
                  <a:lumMod val="60000"/>
                  <a:lumOff val="40000"/>
                </a:schemeClr>
              </a:solidFill>
            </a:endParaRPr>
          </a:p>
        </p:txBody>
      </p:sp>
      <p:sp>
        <p:nvSpPr>
          <p:cNvPr id="26" name="文字方塊 25">
            <a:extLst>
              <a:ext uri="{FF2B5EF4-FFF2-40B4-BE49-F238E27FC236}">
                <a16:creationId xmlns:a16="http://schemas.microsoft.com/office/drawing/2014/main" id="{F4262685-5EBB-C446-B7D4-BF2D6CA0F346}"/>
              </a:ext>
            </a:extLst>
          </p:cNvPr>
          <p:cNvSpPr txBox="1"/>
          <p:nvPr/>
        </p:nvSpPr>
        <p:spPr>
          <a:xfrm>
            <a:off x="1704106" y="4482775"/>
            <a:ext cx="3060703" cy="1323439"/>
          </a:xfrm>
          <a:prstGeom prst="rect">
            <a:avLst/>
          </a:prstGeom>
          <a:noFill/>
        </p:spPr>
        <p:txBody>
          <a:bodyPr wrap="square" rtlCol="0">
            <a:spAutoFit/>
          </a:bodyPr>
          <a:lstStyle/>
          <a:p>
            <a:pPr lvl="0" algn="just">
              <a:defRPr/>
            </a:pPr>
            <a:r>
              <a:rPr lang="en-US" altLang="zh-TW" sz="1600" b="1" dirty="0"/>
              <a:t>Why would cities provide spaces for business that make money? The private sector needs to prove the benefit for the municipality.</a:t>
            </a:r>
          </a:p>
        </p:txBody>
      </p:sp>
      <p:cxnSp>
        <p:nvCxnSpPr>
          <p:cNvPr id="27" name="直線接點 26">
            <a:extLst>
              <a:ext uri="{FF2B5EF4-FFF2-40B4-BE49-F238E27FC236}">
                <a16:creationId xmlns:a16="http://schemas.microsoft.com/office/drawing/2014/main" id="{3A1B4D30-C564-BF4A-93C2-99C6D4728DF1}"/>
              </a:ext>
            </a:extLst>
          </p:cNvPr>
          <p:cNvCxnSpPr>
            <a:cxnSpLocks/>
          </p:cNvCxnSpPr>
          <p:nvPr/>
        </p:nvCxnSpPr>
        <p:spPr>
          <a:xfrm>
            <a:off x="1562791" y="1353060"/>
            <a:ext cx="0" cy="4997864"/>
          </a:xfrm>
          <a:prstGeom prst="line">
            <a:avLst/>
          </a:prstGeom>
          <a:ln>
            <a:prstDash val="sysDash"/>
          </a:ln>
        </p:spPr>
        <p:style>
          <a:lnRef idx="2">
            <a:schemeClr val="accent4"/>
          </a:lnRef>
          <a:fillRef idx="0">
            <a:schemeClr val="accent4"/>
          </a:fillRef>
          <a:effectRef idx="1">
            <a:schemeClr val="accent4"/>
          </a:effectRef>
          <a:fontRef idx="minor">
            <a:schemeClr val="tx1"/>
          </a:fontRef>
        </p:style>
      </p:cxnSp>
      <p:sp>
        <p:nvSpPr>
          <p:cNvPr id="31" name="文字方塊 30">
            <a:extLst>
              <a:ext uri="{FF2B5EF4-FFF2-40B4-BE49-F238E27FC236}">
                <a16:creationId xmlns:a16="http://schemas.microsoft.com/office/drawing/2014/main" id="{EDBD47CD-38F3-EC4C-9B8D-855BDCC4A80F}"/>
              </a:ext>
            </a:extLst>
          </p:cNvPr>
          <p:cNvSpPr txBox="1"/>
          <p:nvPr/>
        </p:nvSpPr>
        <p:spPr>
          <a:xfrm>
            <a:off x="5416397" y="4471754"/>
            <a:ext cx="2560178" cy="1815882"/>
          </a:xfrm>
          <a:prstGeom prst="rect">
            <a:avLst/>
          </a:prstGeom>
          <a:noFill/>
        </p:spPr>
        <p:txBody>
          <a:bodyPr wrap="square" rtlCol="0">
            <a:spAutoFit/>
          </a:bodyPr>
          <a:lstStyle/>
          <a:p>
            <a:pPr lvl="0" algn="just"/>
            <a:r>
              <a:rPr lang="en-US" altLang="zh-TW" sz="1600" b="1" dirty="0"/>
              <a:t>New players and innovators need to prove the contribution to the city objectives, benefits for the local community in order to receive support, possible subsidies, etc.</a:t>
            </a:r>
            <a:r>
              <a:rPr lang="zh-TW" altLang="zh-TW" sz="1600" dirty="0"/>
              <a:t> </a:t>
            </a:r>
            <a:endParaRPr lang="zh-TW" altLang="zh-TW" sz="1600" b="1" dirty="0"/>
          </a:p>
        </p:txBody>
      </p:sp>
      <p:pic>
        <p:nvPicPr>
          <p:cNvPr id="2" name="圖片 1">
            <a:extLst>
              <a:ext uri="{FF2B5EF4-FFF2-40B4-BE49-F238E27FC236}">
                <a16:creationId xmlns:a16="http://schemas.microsoft.com/office/drawing/2014/main" id="{937F7A68-BEB0-8146-B204-66DC443C8698}"/>
              </a:ext>
            </a:extLst>
          </p:cNvPr>
          <p:cNvPicPr>
            <a:picLocks/>
          </p:cNvPicPr>
          <p:nvPr/>
        </p:nvPicPr>
        <p:blipFill>
          <a:blip r:embed="rId4"/>
          <a:stretch>
            <a:fillRect/>
          </a:stretch>
        </p:blipFill>
        <p:spPr>
          <a:xfrm>
            <a:off x="1704107" y="1567414"/>
            <a:ext cx="2880000" cy="1800000"/>
          </a:xfrm>
          <a:prstGeom prst="rect">
            <a:avLst/>
          </a:prstGeom>
        </p:spPr>
      </p:pic>
      <p:pic>
        <p:nvPicPr>
          <p:cNvPr id="5" name="圖片 4">
            <a:extLst>
              <a:ext uri="{FF2B5EF4-FFF2-40B4-BE49-F238E27FC236}">
                <a16:creationId xmlns:a16="http://schemas.microsoft.com/office/drawing/2014/main" id="{A65B7452-AA69-3F41-9165-15A9BD9C1B6D}"/>
              </a:ext>
            </a:extLst>
          </p:cNvPr>
          <p:cNvPicPr>
            <a:picLocks/>
          </p:cNvPicPr>
          <p:nvPr/>
        </p:nvPicPr>
        <p:blipFill>
          <a:blip r:embed="rId5"/>
          <a:stretch>
            <a:fillRect/>
          </a:stretch>
        </p:blipFill>
        <p:spPr>
          <a:xfrm>
            <a:off x="8448288" y="1555816"/>
            <a:ext cx="2880000" cy="1800000"/>
          </a:xfrm>
          <a:prstGeom prst="rect">
            <a:avLst/>
          </a:prstGeom>
        </p:spPr>
      </p:pic>
      <p:pic>
        <p:nvPicPr>
          <p:cNvPr id="7" name="圖片 6">
            <a:extLst>
              <a:ext uri="{FF2B5EF4-FFF2-40B4-BE49-F238E27FC236}">
                <a16:creationId xmlns:a16="http://schemas.microsoft.com/office/drawing/2014/main" id="{39DF87C0-4371-3F4A-9213-EEE726C54EB5}"/>
              </a:ext>
            </a:extLst>
          </p:cNvPr>
          <p:cNvPicPr>
            <a:picLocks/>
          </p:cNvPicPr>
          <p:nvPr/>
        </p:nvPicPr>
        <p:blipFill>
          <a:blip r:embed="rId6"/>
          <a:stretch>
            <a:fillRect/>
          </a:stretch>
        </p:blipFill>
        <p:spPr>
          <a:xfrm>
            <a:off x="8489044" y="1555816"/>
            <a:ext cx="2880000" cy="1800000"/>
          </a:xfrm>
          <a:prstGeom prst="rect">
            <a:avLst/>
          </a:prstGeom>
        </p:spPr>
      </p:pic>
      <p:sp>
        <p:nvSpPr>
          <p:cNvPr id="20" name="文字方塊 19">
            <a:extLst>
              <a:ext uri="{FF2B5EF4-FFF2-40B4-BE49-F238E27FC236}">
                <a16:creationId xmlns:a16="http://schemas.microsoft.com/office/drawing/2014/main" id="{CE77BF07-F10A-5147-894C-F72E4380B8B3}"/>
              </a:ext>
            </a:extLst>
          </p:cNvPr>
          <p:cNvSpPr txBox="1"/>
          <p:nvPr/>
        </p:nvSpPr>
        <p:spPr>
          <a:xfrm>
            <a:off x="8448288" y="4459276"/>
            <a:ext cx="3576779" cy="1569660"/>
          </a:xfrm>
          <a:prstGeom prst="rect">
            <a:avLst/>
          </a:prstGeom>
          <a:noFill/>
        </p:spPr>
        <p:txBody>
          <a:bodyPr wrap="square" rtlCol="0">
            <a:spAutoFit/>
          </a:bodyPr>
          <a:lstStyle/>
          <a:p>
            <a:pPr lvl="0" algn="just"/>
            <a:r>
              <a:rPr lang="en-US" altLang="zh-TW" sz="1600" b="1" dirty="0"/>
              <a:t>Need to “charge” the environmental impact.</a:t>
            </a:r>
          </a:p>
          <a:p>
            <a:pPr lvl="0" algn="just"/>
            <a:endParaRPr lang="en-US" altLang="zh-TW" sz="1600" b="1" dirty="0"/>
          </a:p>
          <a:p>
            <a:pPr lvl="0" algn="just"/>
            <a:r>
              <a:rPr lang="en-US" altLang="zh-TW" sz="1600" b="1" dirty="0"/>
              <a:t>What are standards for environmental footprint across cities/regions?</a:t>
            </a:r>
            <a:endParaRPr lang="zh-TW" altLang="zh-TW" sz="1600" dirty="0"/>
          </a:p>
        </p:txBody>
      </p:sp>
      <p:pic>
        <p:nvPicPr>
          <p:cNvPr id="9" name="圖片 8">
            <a:extLst>
              <a:ext uri="{FF2B5EF4-FFF2-40B4-BE49-F238E27FC236}">
                <a16:creationId xmlns:a16="http://schemas.microsoft.com/office/drawing/2014/main" id="{00A0921F-3BB3-1440-8714-86ED1780C5EC}"/>
              </a:ext>
            </a:extLst>
          </p:cNvPr>
          <p:cNvPicPr>
            <a:picLocks/>
          </p:cNvPicPr>
          <p:nvPr/>
        </p:nvPicPr>
        <p:blipFill>
          <a:blip r:embed="rId7"/>
          <a:stretch>
            <a:fillRect/>
          </a:stretch>
        </p:blipFill>
        <p:spPr>
          <a:xfrm>
            <a:off x="1732917" y="1555816"/>
            <a:ext cx="2880000" cy="1800000"/>
          </a:xfrm>
          <a:prstGeom prst="rect">
            <a:avLst/>
          </a:prstGeom>
        </p:spPr>
      </p:pic>
      <p:pic>
        <p:nvPicPr>
          <p:cNvPr id="10" name="圖片 9">
            <a:extLst>
              <a:ext uri="{FF2B5EF4-FFF2-40B4-BE49-F238E27FC236}">
                <a16:creationId xmlns:a16="http://schemas.microsoft.com/office/drawing/2014/main" id="{821849DE-F013-0146-AEE6-9D37B546FF4A}"/>
              </a:ext>
            </a:extLst>
          </p:cNvPr>
          <p:cNvPicPr>
            <a:picLocks/>
          </p:cNvPicPr>
          <p:nvPr/>
        </p:nvPicPr>
        <p:blipFill>
          <a:blip r:embed="rId8"/>
          <a:stretch>
            <a:fillRect/>
          </a:stretch>
        </p:blipFill>
        <p:spPr>
          <a:xfrm>
            <a:off x="5072639" y="1550037"/>
            <a:ext cx="2880000" cy="1800000"/>
          </a:xfrm>
          <a:prstGeom prst="rect">
            <a:avLst/>
          </a:prstGeom>
        </p:spPr>
      </p:pic>
      <p:pic>
        <p:nvPicPr>
          <p:cNvPr id="12" name="圖片 11">
            <a:extLst>
              <a:ext uri="{FF2B5EF4-FFF2-40B4-BE49-F238E27FC236}">
                <a16:creationId xmlns:a16="http://schemas.microsoft.com/office/drawing/2014/main" id="{FF207A97-95B4-2E4D-BB2C-ACD2EAE016F9}"/>
              </a:ext>
            </a:extLst>
          </p:cNvPr>
          <p:cNvPicPr>
            <a:picLocks/>
          </p:cNvPicPr>
          <p:nvPr/>
        </p:nvPicPr>
        <p:blipFill>
          <a:blip r:embed="rId9"/>
          <a:stretch>
            <a:fillRect/>
          </a:stretch>
        </p:blipFill>
        <p:spPr>
          <a:xfrm>
            <a:off x="8470755" y="1549126"/>
            <a:ext cx="3151115" cy="1800000"/>
          </a:xfrm>
          <a:prstGeom prst="rect">
            <a:avLst/>
          </a:prstGeom>
        </p:spPr>
      </p:pic>
      <p:sp>
        <p:nvSpPr>
          <p:cNvPr id="21" name="Title 2">
            <a:extLst>
              <a:ext uri="{FF2B5EF4-FFF2-40B4-BE49-F238E27FC236}">
                <a16:creationId xmlns:a16="http://schemas.microsoft.com/office/drawing/2014/main" id="{A597B4BD-047A-4E43-B211-CA702ACE8AED}"/>
              </a:ext>
            </a:extLst>
          </p:cNvPr>
          <p:cNvSpPr txBox="1">
            <a:spLocks/>
          </p:cNvSpPr>
          <p:nvPr/>
        </p:nvSpPr>
        <p:spPr>
          <a:xfrm>
            <a:off x="1146628" y="0"/>
            <a:ext cx="10207171" cy="1325563"/>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ct val="0"/>
              </a:spcBef>
              <a:buFontTx/>
              <a:buNone/>
              <a:defRPr sz="4100" b="1" kern="1200">
                <a:solidFill>
                  <a:srgbClr val="29235C"/>
                </a:solidFill>
                <a:latin typeface="Calibri" panose="020F0502020204030204" pitchFamily="34" charset="0"/>
                <a:ea typeface="+mj-ea"/>
                <a:cs typeface="Calibri" panose="020F0502020204030204" pitchFamily="34" charset="0"/>
              </a:defRPr>
            </a:lvl1pPr>
          </a:lstStyle>
          <a:p>
            <a:r>
              <a:rPr lang="en-GB" altLang="zh-TW" sz="3600" dirty="0"/>
              <a:t>Regulatory support/ challenges for sustainable business model</a:t>
            </a:r>
            <a:endParaRPr lang="en-US" sz="3600" dirty="0"/>
          </a:p>
        </p:txBody>
      </p:sp>
    </p:spTree>
    <p:extLst>
      <p:ext uri="{BB962C8B-B14F-4D97-AF65-F5344CB8AC3E}">
        <p14:creationId xmlns:p14="http://schemas.microsoft.com/office/powerpoint/2010/main" val="917695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a:extLst>
              <a:ext uri="{FF2B5EF4-FFF2-40B4-BE49-F238E27FC236}">
                <a16:creationId xmlns:a16="http://schemas.microsoft.com/office/drawing/2014/main" id="{AD4B09BC-2650-584E-94D2-B8B786605A17}"/>
              </a:ext>
            </a:extLst>
          </p:cNvPr>
          <p:cNvSpPr>
            <a:spLocks noGrp="1"/>
          </p:cNvSpPr>
          <p:nvPr>
            <p:ph idx="1"/>
          </p:nvPr>
        </p:nvSpPr>
        <p:spPr/>
        <p:txBody>
          <a:bodyPr/>
          <a:lstStyle/>
          <a:p>
            <a:r>
              <a:rPr kumimoji="1" lang="en-US" altLang="zh-TW" b="1" dirty="0"/>
              <a:t>The pandemic is a double-edged sword for sustainability</a:t>
            </a:r>
          </a:p>
          <a:p>
            <a:pPr algn="just"/>
            <a:r>
              <a:rPr lang="en-GB" altLang="zh-TW" dirty="0"/>
              <a:t>A trend of more home-based living and working environment</a:t>
            </a:r>
          </a:p>
          <a:p>
            <a:pPr algn="just"/>
            <a:endParaRPr lang="en-GB" altLang="zh-TW" dirty="0"/>
          </a:p>
          <a:p>
            <a:pPr marL="457200" indent="-457200" algn="just">
              <a:buFont typeface="Arial" panose="020B0604020202020204" pitchFamily="34" charset="0"/>
              <a:buChar char="•"/>
            </a:pPr>
            <a:r>
              <a:rPr lang="en-GB" altLang="zh-TW" dirty="0"/>
              <a:t>Moving goods and services without human interaction is a preferable option</a:t>
            </a:r>
          </a:p>
          <a:p>
            <a:pPr algn="just"/>
            <a:endParaRPr lang="en-GB" altLang="zh-TW" dirty="0"/>
          </a:p>
          <a:p>
            <a:pPr marL="457200" indent="-457200" algn="just">
              <a:buFont typeface="Arial" panose="020B0604020202020204" pitchFamily="34" charset="0"/>
              <a:buChar char="•"/>
            </a:pPr>
            <a:r>
              <a:rPr lang="en-GB" altLang="zh-TW" dirty="0"/>
              <a:t>Potentially increased car ownership in the future</a:t>
            </a:r>
            <a:endParaRPr kumimoji="1" lang="en-US" altLang="zh-TW" dirty="0"/>
          </a:p>
          <a:p>
            <a:pPr marL="457200" indent="-457200" algn="just">
              <a:buFont typeface="Arial" panose="020B0604020202020204" pitchFamily="34" charset="0"/>
              <a:buChar char="•"/>
            </a:pPr>
            <a:endParaRPr kumimoji="1" lang="zh-TW" altLang="en-US" dirty="0"/>
          </a:p>
        </p:txBody>
      </p:sp>
      <p:sp>
        <p:nvSpPr>
          <p:cNvPr id="4" name="Title 2">
            <a:extLst>
              <a:ext uri="{FF2B5EF4-FFF2-40B4-BE49-F238E27FC236}">
                <a16:creationId xmlns:a16="http://schemas.microsoft.com/office/drawing/2014/main" id="{6CEE56BF-1BBF-2743-B4DB-843A50B4CB97}"/>
              </a:ext>
            </a:extLst>
          </p:cNvPr>
          <p:cNvSpPr txBox="1">
            <a:spLocks/>
          </p:cNvSpPr>
          <p:nvPr/>
        </p:nvSpPr>
        <p:spPr>
          <a:xfrm>
            <a:off x="987877" y="4949256"/>
            <a:ext cx="10524672" cy="1099117"/>
          </a:xfrm>
          <a:prstGeom prst="rect">
            <a:avLst/>
          </a:prstGeom>
        </p:spPr>
        <p:txBody>
          <a:bodyPr vert="horz" lIns="91440" tIns="45720" rIns="91440" bIns="45720" rtlCol="0" anchor="ctr">
            <a:normAutofit fontScale="97500"/>
          </a:bodyPr>
          <a:lstStyle>
            <a:lvl1pPr marL="0" indent="0" algn="l" defTabSz="914400" rtl="0" eaLnBrk="1" latinLnBrk="0" hangingPunct="1">
              <a:lnSpc>
                <a:spcPct val="100000"/>
              </a:lnSpc>
              <a:spcBef>
                <a:spcPct val="0"/>
              </a:spcBef>
              <a:buFontTx/>
              <a:buNone/>
              <a:defRPr sz="4100" b="1" kern="1200">
                <a:solidFill>
                  <a:srgbClr val="29235C"/>
                </a:solidFill>
                <a:latin typeface="Calibri" panose="020F0502020204030204" pitchFamily="34" charset="0"/>
                <a:ea typeface="+mj-ea"/>
                <a:cs typeface="Calibri" panose="020F0502020204030204" pitchFamily="34" charset="0"/>
              </a:defRPr>
            </a:lvl1pPr>
          </a:lstStyle>
          <a:p>
            <a:endParaRPr lang="" dirty="0"/>
          </a:p>
        </p:txBody>
      </p:sp>
      <p:sp>
        <p:nvSpPr>
          <p:cNvPr id="5" name="Title 2">
            <a:extLst>
              <a:ext uri="{FF2B5EF4-FFF2-40B4-BE49-F238E27FC236}">
                <a16:creationId xmlns:a16="http://schemas.microsoft.com/office/drawing/2014/main" id="{E3E25E52-F773-F846-B522-F6B2DCBF39A0}"/>
              </a:ext>
            </a:extLst>
          </p:cNvPr>
          <p:cNvSpPr txBox="1">
            <a:spLocks/>
          </p:cNvSpPr>
          <p:nvPr/>
        </p:nvSpPr>
        <p:spPr>
          <a:xfrm>
            <a:off x="1146628" y="0"/>
            <a:ext cx="10207171" cy="1325563"/>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ct val="0"/>
              </a:spcBef>
              <a:buFontTx/>
              <a:buNone/>
              <a:defRPr sz="4100" b="1" kern="1200">
                <a:solidFill>
                  <a:srgbClr val="29235C"/>
                </a:solidFill>
                <a:latin typeface="Calibri" panose="020F0502020204030204" pitchFamily="34" charset="0"/>
                <a:ea typeface="+mj-ea"/>
                <a:cs typeface="Calibri" panose="020F0502020204030204" pitchFamily="34" charset="0"/>
              </a:defRPr>
            </a:lvl1pPr>
          </a:lstStyle>
          <a:p>
            <a:r>
              <a:rPr kumimoji="1" lang="en-US" altLang="zh-TW" sz="3600" dirty="0"/>
              <a:t>The impact of COVID-19 on sustainable business model innovation</a:t>
            </a:r>
            <a:endParaRPr lang="" altLang="zh-TW" sz="3600" dirty="0"/>
          </a:p>
        </p:txBody>
      </p:sp>
    </p:spTree>
    <p:extLst>
      <p:ext uri="{BB962C8B-B14F-4D97-AF65-F5344CB8AC3E}">
        <p14:creationId xmlns:p14="http://schemas.microsoft.com/office/powerpoint/2010/main" val="121681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2431143" y="2507862"/>
            <a:ext cx="7329715" cy="1169855"/>
          </a:xfrm>
        </p:spPr>
        <p:txBody>
          <a:bodyPr vert="horz" lIns="91440" tIns="45720" rIns="91440" bIns="45720" rtlCol="0" anchor="t">
            <a:noAutofit/>
          </a:bodyPr>
          <a:lstStyle/>
          <a:p>
            <a:r>
              <a:rPr lang="en-US" sz="1400" dirty="0">
                <a:latin typeface="Calibri"/>
                <a:cs typeface="Calibri"/>
              </a:rPr>
              <a:t>Ping-Jen Kao, UCL, </a:t>
            </a:r>
            <a:r>
              <a:rPr lang="en-US" sz="1400" dirty="0">
                <a:latin typeface="Calibri"/>
                <a:cs typeface="Calibri"/>
                <a:hlinkClick r:id="rId2"/>
              </a:rPr>
              <a:t>p.kao@ucl.ac.uk</a:t>
            </a:r>
            <a:r>
              <a:rPr lang="en-US" sz="1400" dirty="0">
                <a:latin typeface="Calibri"/>
                <a:cs typeface="Calibri"/>
              </a:rPr>
              <a:t> </a:t>
            </a:r>
          </a:p>
        </p:txBody>
      </p:sp>
      <p:sp>
        <p:nvSpPr>
          <p:cNvPr id="4" name="Title 3"/>
          <p:cNvSpPr>
            <a:spLocks noGrp="1"/>
          </p:cNvSpPr>
          <p:nvPr>
            <p:ph type="title"/>
          </p:nvPr>
        </p:nvSpPr>
        <p:spPr/>
        <p:txBody>
          <a:bodyPr/>
          <a:lstStyle/>
          <a:p>
            <a:r>
              <a:rPr lang="en-US" dirty="0"/>
              <a:t>Thank you for listening</a:t>
            </a:r>
          </a:p>
        </p:txBody>
      </p:sp>
      <p:sp>
        <p:nvSpPr>
          <p:cNvPr id="6" name="Text Placeholder 5"/>
          <p:cNvSpPr>
            <a:spLocks noGrp="1"/>
          </p:cNvSpPr>
          <p:nvPr>
            <p:ph type="body" idx="10"/>
          </p:nvPr>
        </p:nvSpPr>
        <p:spPr/>
        <p:txBody>
          <a:bodyPr>
            <a:normAutofit/>
          </a:bodyPr>
          <a:lstStyle/>
          <a:p>
            <a:r>
              <a:rPr lang="en-GB" sz="900" dirty="0">
                <a:solidFill>
                  <a:srgbClr val="5D605F"/>
                </a:solidFill>
                <a:latin typeface="+mj-lt"/>
                <a:ea typeface="Calibri" panose="020F0502020204030204" pitchFamily="34" charset="0"/>
              </a:rPr>
              <a:t>The sole responsibility for the content of this document lies with the authors. It does not necessarily reflect the opinion of the European Union. Neither the INEA nor the European Commission are responsible for any use that may be made of the information contained therein.</a:t>
            </a:r>
            <a:endParaRPr lang="en-US" sz="900" dirty="0">
              <a:solidFill>
                <a:srgbClr val="5D605F"/>
              </a:solidFill>
              <a:latin typeface="+mj-lt"/>
              <a:ea typeface="Calibri" panose="020F0502020204030204" pitchFamily="34" charset="0"/>
            </a:endParaRPr>
          </a:p>
        </p:txBody>
      </p:sp>
    </p:spTree>
    <p:extLst>
      <p:ext uri="{BB962C8B-B14F-4D97-AF65-F5344CB8AC3E}">
        <p14:creationId xmlns:p14="http://schemas.microsoft.com/office/powerpoint/2010/main" val="3410609538"/>
      </p:ext>
    </p:extLst>
  </p:cSld>
  <p:clrMapOvr>
    <a:masterClrMapping/>
  </p:clrMapOvr>
</p:sld>
</file>

<file path=ppt/theme/theme1.xml><?xml version="1.0" encoding="utf-8"?>
<a:theme xmlns:a="http://schemas.openxmlformats.org/drawingml/2006/main" name="Gecko theme">
  <a:themeElements>
    <a:clrScheme name="GECKO">
      <a:dk1>
        <a:srgbClr val="29235C"/>
      </a:dk1>
      <a:lt1>
        <a:sysClr val="window" lastClr="FFFFFF"/>
      </a:lt1>
      <a:dk2>
        <a:srgbClr val="9D9D9C"/>
      </a:dk2>
      <a:lt2>
        <a:srgbClr val="DADADA"/>
      </a:lt2>
      <a:accent1>
        <a:srgbClr val="29235C"/>
      </a:accent1>
      <a:accent2>
        <a:srgbClr val="E6332A"/>
      </a:accent2>
      <a:accent3>
        <a:srgbClr val="9D9D9C"/>
      </a:accent3>
      <a:accent4>
        <a:srgbClr val="A33463"/>
      </a:accent4>
      <a:accent5>
        <a:srgbClr val="3E2558"/>
      </a:accent5>
      <a:accent6>
        <a:srgbClr val="FBD5C6"/>
      </a:accent6>
      <a:hlink>
        <a:srgbClr val="29235C"/>
      </a:hlink>
      <a:folHlink>
        <a:srgbClr val="B4BED3"/>
      </a:folHlink>
    </a:clrScheme>
    <a:fontScheme name="GECKO">
      <a:majorFont>
        <a:latin typeface="Source Sans Pro"/>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cko theme" id="{1B4B76D2-CA25-4040-B076-34183216812C}" vid="{4613831C-97F3-4E41-90B0-CC0E1705E54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9E8CB689BBF064F911E71EFFC1CB2A3" ma:contentTypeVersion="13" ma:contentTypeDescription="Create a new document." ma:contentTypeScope="" ma:versionID="3858b4c0a2009abb6d317c37f65f5eeb">
  <xsd:schema xmlns:xsd="http://www.w3.org/2001/XMLSchema" xmlns:xs="http://www.w3.org/2001/XMLSchema" xmlns:p="http://schemas.microsoft.com/office/2006/metadata/properties" xmlns:ns2="fb7a3a8e-7964-4418-ab96-7edc9afd578f" xmlns:ns3="07e80eab-9d26-4ae7-bd74-003410c928f3" targetNamespace="http://schemas.microsoft.com/office/2006/metadata/properties" ma:root="true" ma:fieldsID="862e075237805341c11d2ba2e9d255ae" ns2:_="" ns3:_="">
    <xsd:import namespace="fb7a3a8e-7964-4418-ab96-7edc9afd578f"/>
    <xsd:import namespace="07e80eab-9d26-4ae7-bd74-003410c928f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7a3a8e-7964-4418-ab96-7edc9afd57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e80eab-9d26-4ae7-bd74-003410c928f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637E3E-2B80-4EF4-AE4C-01010EDC2F7C}">
  <ds:schemaRefs>
    <ds:schemaRef ds:uri="http://schemas.microsoft.com/sharepoint/v3/contenttype/forms"/>
  </ds:schemaRefs>
</ds:datastoreItem>
</file>

<file path=customXml/itemProps2.xml><?xml version="1.0" encoding="utf-8"?>
<ds:datastoreItem xmlns:ds="http://schemas.openxmlformats.org/officeDocument/2006/customXml" ds:itemID="{CC29BEC4-AA1F-4E46-A21E-11380DE80392}">
  <ds:schemaRefs>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purl.org/dc/terms/"/>
    <ds:schemaRef ds:uri="http://purl.org/dc/dcmitype/"/>
    <ds:schemaRef ds:uri="http://schemas.microsoft.com/office/infopath/2007/PartnerControls"/>
    <ds:schemaRef ds:uri="http://www.w3.org/XML/1998/namespace"/>
    <ds:schemaRef ds:uri="fb7a3a8e-7964-4418-ab96-7edc9afd578f"/>
    <ds:schemaRef ds:uri="07e80eab-9d26-4ae7-bd74-003410c928f3"/>
  </ds:schemaRefs>
</ds:datastoreItem>
</file>

<file path=customXml/itemProps3.xml><?xml version="1.0" encoding="utf-8"?>
<ds:datastoreItem xmlns:ds="http://schemas.openxmlformats.org/officeDocument/2006/customXml" ds:itemID="{06BC6CB5-01D3-455B-96B2-085B2B1C5A2A}"/>
</file>

<file path=docProps/app.xml><?xml version="1.0" encoding="utf-8"?>
<Properties xmlns="http://schemas.openxmlformats.org/officeDocument/2006/extended-properties" xmlns:vt="http://schemas.openxmlformats.org/officeDocument/2006/docPropsVTypes">
  <Template>Gecko theme</Template>
  <TotalTime>610</TotalTime>
  <Words>892</Words>
  <Application>Microsoft Macintosh PowerPoint</Application>
  <PresentationFormat>寬螢幕</PresentationFormat>
  <Paragraphs>77</Paragraphs>
  <Slides>8</Slides>
  <Notes>5</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8</vt:i4>
      </vt:variant>
    </vt:vector>
  </HeadingPairs>
  <TitlesOfParts>
    <vt:vector size="14" baseType="lpstr">
      <vt:lpstr>Open Sans Light</vt:lpstr>
      <vt:lpstr>Pero</vt:lpstr>
      <vt:lpstr>Arial</vt:lpstr>
      <vt:lpstr>Calibri</vt:lpstr>
      <vt:lpstr>Source Sans Pro</vt:lpstr>
      <vt:lpstr>Gecko theme</vt:lpstr>
      <vt:lpstr>Shaping the future mobility with business model innovation: Regulatory support and challenges</vt:lpstr>
      <vt:lpstr>Contents</vt:lpstr>
      <vt:lpstr>New mobility services and technologies that GECKO reviewed </vt:lpstr>
      <vt:lpstr>The constraints and opportunities of current business models</vt:lpstr>
      <vt:lpstr>PowerPoint 簡報</vt:lpstr>
      <vt:lpstr>PowerPoint 簡報</vt:lpstr>
      <vt:lpstr>PowerPoint 簡報</vt:lpstr>
      <vt:lpstr>Thank you for listening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Compish</dc:creator>
  <cp:lastModifiedBy>炳仁 高</cp:lastModifiedBy>
  <cp:revision>106</cp:revision>
  <dcterms:created xsi:type="dcterms:W3CDTF">2019-03-26T18:48:30Z</dcterms:created>
  <dcterms:modified xsi:type="dcterms:W3CDTF">2021-08-19T23:09:23Z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ContentTypeId" pid="2">
    <vt:lpwstr>0x01010099E8CB689BBF064F911E71EFFC1CB2A3</vt:lpwstr>
  </property>
  <property fmtid="{D5CDD505-2E9C-101B-9397-08002B2CF9AE}" name="NXPowerLiteLastOptimized" pid="3">
    <vt:lpwstr>969239</vt:lpwstr>
  </property>
  <property fmtid="{D5CDD505-2E9C-101B-9397-08002B2CF9AE}" name="NXPowerLiteSettings" pid="4">
    <vt:lpwstr>F7000400038000</vt:lpwstr>
  </property>
  <property fmtid="{D5CDD505-2E9C-101B-9397-08002B2CF9AE}" name="NXPowerLiteVersion" pid="5">
    <vt:lpwstr>S9.1.0</vt:lpwstr>
  </property>
</Properties>
</file>