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19"/>
  </p:notesMasterIdLst>
  <p:handoutMasterIdLst>
    <p:handoutMasterId r:id="rId20"/>
  </p:handoutMasterIdLst>
  <p:sldIdLst>
    <p:sldId id="256" r:id="rId5"/>
    <p:sldId id="278" r:id="rId6"/>
    <p:sldId id="271" r:id="rId7"/>
    <p:sldId id="279" r:id="rId8"/>
    <p:sldId id="280" r:id="rId9"/>
    <p:sldId id="272" r:id="rId10"/>
    <p:sldId id="287" r:id="rId11"/>
    <p:sldId id="288" r:id="rId12"/>
    <p:sldId id="281" r:id="rId13"/>
    <p:sldId id="282" r:id="rId14"/>
    <p:sldId id="283" r:id="rId15"/>
    <p:sldId id="290" r:id="rId16"/>
    <p:sldId id="28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32A"/>
    <a:srgbClr val="29235C"/>
    <a:srgbClr val="FBD5C6"/>
    <a:srgbClr val="B4B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5881" autoAdjust="0"/>
  </p:normalViewPr>
  <p:slideViewPr>
    <p:cSldViewPr snapToGrid="0">
      <p:cViewPr varScale="1">
        <p:scale>
          <a:sx n="98" d="100"/>
          <a:sy n="98" d="100"/>
        </p:scale>
        <p:origin x="1014"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SSE Yannick" userId="399e6e11-c84c-45f2-8ad1-2f5a651f7dda" providerId="ADAL" clId="{16E6AE55-8C4F-484C-818D-C8A5CE5BC2A6}"/>
    <pc:docChg chg="modSld">
      <pc:chgData name="BOUSSE Yannick" userId="399e6e11-c84c-45f2-8ad1-2f5a651f7dda" providerId="ADAL" clId="{16E6AE55-8C4F-484C-818D-C8A5CE5BC2A6}" dt="2021-08-25T13:27:00.411" v="3" actId="20577"/>
      <pc:docMkLst>
        <pc:docMk/>
      </pc:docMkLst>
      <pc:sldChg chg="modSp mod">
        <pc:chgData name="BOUSSE Yannick" userId="399e6e11-c84c-45f2-8ad1-2f5a651f7dda" providerId="ADAL" clId="{16E6AE55-8C4F-484C-818D-C8A5CE5BC2A6}" dt="2021-08-25T13:27:00.411" v="3" actId="20577"/>
        <pc:sldMkLst>
          <pc:docMk/>
          <pc:sldMk cId="2797522318" sldId="256"/>
        </pc:sldMkLst>
        <pc:spChg chg="mod">
          <ac:chgData name="BOUSSE Yannick" userId="399e6e11-c84c-45f2-8ad1-2f5a651f7dda" providerId="ADAL" clId="{16E6AE55-8C4F-484C-818D-C8A5CE5BC2A6}" dt="2021-08-25T13:27:00.411" v="3" actId="20577"/>
          <ac:spMkLst>
            <pc:docMk/>
            <pc:sldMk cId="2797522318" sldId="256"/>
            <ac:spMk id="4" creationId="{8F9753B9-2365-324F-9864-CF291638E97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882B5-CA45-4C0A-BC38-F5D272612C2F}"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692BC6F5-4BCE-4B50-B36A-6BC048A82B20}">
      <dgm:prSet phldrT="[Text]"/>
      <dgm:spPr/>
      <dgm:t>
        <a:bodyPr/>
        <a:lstStyle/>
        <a:p>
          <a:r>
            <a:rPr lang="en-US" dirty="0"/>
            <a:t>COOPERATION MODELS </a:t>
          </a:r>
        </a:p>
      </dgm:t>
    </dgm:pt>
    <dgm:pt modelId="{9D787F60-A790-4717-BC86-53401407F87F}" type="parTrans" cxnId="{86B6CD25-1755-4947-BD69-C2FD69EF1648}">
      <dgm:prSet/>
      <dgm:spPr/>
      <dgm:t>
        <a:bodyPr/>
        <a:lstStyle/>
        <a:p>
          <a:endParaRPr lang="en-US"/>
        </a:p>
      </dgm:t>
    </dgm:pt>
    <dgm:pt modelId="{9C6E6234-4757-49D7-A6CD-A567969435DC}" type="sibTrans" cxnId="{86B6CD25-1755-4947-BD69-C2FD69EF1648}">
      <dgm:prSet/>
      <dgm:spPr/>
      <dgm:t>
        <a:bodyPr/>
        <a:lstStyle/>
        <a:p>
          <a:endParaRPr lang="en-US"/>
        </a:p>
      </dgm:t>
    </dgm:pt>
    <dgm:pt modelId="{538C40B8-E051-464F-B154-447C34F4AB2F}">
      <dgm:prSet phldrT="[Text]"/>
      <dgm:spPr/>
      <dgm:t>
        <a:bodyPr/>
        <a:lstStyle/>
        <a:p>
          <a:r>
            <a:rPr lang="en-US" dirty="0"/>
            <a:t>Memorandum of understanding </a:t>
          </a:r>
        </a:p>
      </dgm:t>
    </dgm:pt>
    <dgm:pt modelId="{86809074-D0B3-45C1-9798-7D6083ECA67D}" type="parTrans" cxnId="{535652B7-BBFD-4069-B33C-AF29733D76FC}">
      <dgm:prSet/>
      <dgm:spPr/>
      <dgm:t>
        <a:bodyPr/>
        <a:lstStyle/>
        <a:p>
          <a:endParaRPr lang="en-US"/>
        </a:p>
      </dgm:t>
    </dgm:pt>
    <dgm:pt modelId="{50FC282D-2DFA-4608-9797-24F37C9422BA}" type="sibTrans" cxnId="{535652B7-BBFD-4069-B33C-AF29733D76FC}">
      <dgm:prSet/>
      <dgm:spPr/>
      <dgm:t>
        <a:bodyPr/>
        <a:lstStyle/>
        <a:p>
          <a:endParaRPr lang="en-US"/>
        </a:p>
      </dgm:t>
    </dgm:pt>
    <dgm:pt modelId="{67A3D64B-5B11-4B22-9556-C74B6A579D07}">
      <dgm:prSet phldrT="[Text]"/>
      <dgm:spPr/>
      <dgm:t>
        <a:bodyPr/>
        <a:lstStyle/>
        <a:p>
          <a:r>
            <a:rPr lang="en-US" dirty="0"/>
            <a:t>Contracts </a:t>
          </a:r>
        </a:p>
      </dgm:t>
    </dgm:pt>
    <dgm:pt modelId="{CB5F9BEA-5439-43D5-B4F6-39C440EBB1D4}" type="parTrans" cxnId="{BECEE10B-6082-4863-B173-C9104B85C76E}">
      <dgm:prSet/>
      <dgm:spPr/>
      <dgm:t>
        <a:bodyPr/>
        <a:lstStyle/>
        <a:p>
          <a:endParaRPr lang="en-US"/>
        </a:p>
      </dgm:t>
    </dgm:pt>
    <dgm:pt modelId="{56FBDED0-03CA-4A3F-AE20-1F0AF6BB0C26}" type="sibTrans" cxnId="{BECEE10B-6082-4863-B173-C9104B85C76E}">
      <dgm:prSet/>
      <dgm:spPr/>
      <dgm:t>
        <a:bodyPr/>
        <a:lstStyle/>
        <a:p>
          <a:endParaRPr lang="en-US"/>
        </a:p>
      </dgm:t>
    </dgm:pt>
    <dgm:pt modelId="{EFD70636-444B-406F-8487-09CEF31D163E}">
      <dgm:prSet phldrT="[Text]"/>
      <dgm:spPr/>
      <dgm:t>
        <a:bodyPr/>
        <a:lstStyle/>
        <a:p>
          <a:r>
            <a:rPr lang="en-US" dirty="0"/>
            <a:t>No information sharing</a:t>
          </a:r>
        </a:p>
      </dgm:t>
    </dgm:pt>
    <dgm:pt modelId="{52D73027-FD5E-467C-A2E2-5FA3F4399D3C}" type="parTrans" cxnId="{4B2D5882-4255-4774-9A39-AB780027BDE3}">
      <dgm:prSet/>
      <dgm:spPr/>
      <dgm:t>
        <a:bodyPr/>
        <a:lstStyle/>
        <a:p>
          <a:endParaRPr lang="en-US"/>
        </a:p>
      </dgm:t>
    </dgm:pt>
    <dgm:pt modelId="{C2752A3B-E212-47BB-8381-F47293783738}" type="sibTrans" cxnId="{4B2D5882-4255-4774-9A39-AB780027BDE3}">
      <dgm:prSet/>
      <dgm:spPr/>
      <dgm:t>
        <a:bodyPr/>
        <a:lstStyle/>
        <a:p>
          <a:endParaRPr lang="en-US"/>
        </a:p>
      </dgm:t>
    </dgm:pt>
    <dgm:pt modelId="{DB294A26-C9FE-47C8-A6EC-9732986C911E}">
      <dgm:prSet phldrT="[Text]"/>
      <dgm:spPr/>
      <dgm:t>
        <a:bodyPr/>
        <a:lstStyle/>
        <a:p>
          <a:r>
            <a:rPr lang="en-US" dirty="0"/>
            <a:t>Informal information sharing</a:t>
          </a:r>
        </a:p>
      </dgm:t>
    </dgm:pt>
    <dgm:pt modelId="{65EB8B9D-E196-440B-9C9C-D2D128296931}" type="parTrans" cxnId="{6FA9CF2A-5262-4C9C-B498-D7334EC332FA}">
      <dgm:prSet/>
      <dgm:spPr/>
      <dgm:t>
        <a:bodyPr/>
        <a:lstStyle/>
        <a:p>
          <a:endParaRPr lang="en-US"/>
        </a:p>
      </dgm:t>
    </dgm:pt>
    <dgm:pt modelId="{4C4F0F4E-0AFE-4C5E-A095-0BD7DDE13DD4}" type="sibTrans" cxnId="{6FA9CF2A-5262-4C9C-B498-D7334EC332FA}">
      <dgm:prSet/>
      <dgm:spPr/>
      <dgm:t>
        <a:bodyPr/>
        <a:lstStyle/>
        <a:p>
          <a:endParaRPr lang="en-US"/>
        </a:p>
      </dgm:t>
    </dgm:pt>
    <dgm:pt modelId="{FBD073CA-45A8-41D6-883B-98E6CFFAF0CB}" type="pres">
      <dgm:prSet presAssocID="{F1B882B5-CA45-4C0A-BC38-F5D272612C2F}" presName="diagram" presStyleCnt="0">
        <dgm:presLayoutVars>
          <dgm:chMax val="1"/>
          <dgm:dir/>
          <dgm:animLvl val="ctr"/>
          <dgm:resizeHandles val="exact"/>
        </dgm:presLayoutVars>
      </dgm:prSet>
      <dgm:spPr/>
    </dgm:pt>
    <dgm:pt modelId="{2D6D1D81-9E6E-47A1-9956-C9E18D64164A}" type="pres">
      <dgm:prSet presAssocID="{F1B882B5-CA45-4C0A-BC38-F5D272612C2F}" presName="matrix" presStyleCnt="0"/>
      <dgm:spPr/>
    </dgm:pt>
    <dgm:pt modelId="{87D90C3B-DBEC-401B-A48C-241FA612D03A}" type="pres">
      <dgm:prSet presAssocID="{F1B882B5-CA45-4C0A-BC38-F5D272612C2F}" presName="tile1" presStyleLbl="node1" presStyleIdx="0" presStyleCnt="4"/>
      <dgm:spPr/>
    </dgm:pt>
    <dgm:pt modelId="{3C19A99D-98B5-41C9-A7E4-017FEEFBC616}" type="pres">
      <dgm:prSet presAssocID="{F1B882B5-CA45-4C0A-BC38-F5D272612C2F}" presName="tile1text" presStyleLbl="node1" presStyleIdx="0" presStyleCnt="4">
        <dgm:presLayoutVars>
          <dgm:chMax val="0"/>
          <dgm:chPref val="0"/>
          <dgm:bulletEnabled val="1"/>
        </dgm:presLayoutVars>
      </dgm:prSet>
      <dgm:spPr/>
    </dgm:pt>
    <dgm:pt modelId="{98B4587A-1CD4-4292-BC78-C02A60E376C3}" type="pres">
      <dgm:prSet presAssocID="{F1B882B5-CA45-4C0A-BC38-F5D272612C2F}" presName="tile2" presStyleLbl="node1" presStyleIdx="1" presStyleCnt="4"/>
      <dgm:spPr/>
    </dgm:pt>
    <dgm:pt modelId="{21260822-4D44-4FFA-85F1-ACDB764F92D9}" type="pres">
      <dgm:prSet presAssocID="{F1B882B5-CA45-4C0A-BC38-F5D272612C2F}" presName="tile2text" presStyleLbl="node1" presStyleIdx="1" presStyleCnt="4">
        <dgm:presLayoutVars>
          <dgm:chMax val="0"/>
          <dgm:chPref val="0"/>
          <dgm:bulletEnabled val="1"/>
        </dgm:presLayoutVars>
      </dgm:prSet>
      <dgm:spPr/>
    </dgm:pt>
    <dgm:pt modelId="{95072624-015F-49FB-8CFC-ACA43A7875F2}" type="pres">
      <dgm:prSet presAssocID="{F1B882B5-CA45-4C0A-BC38-F5D272612C2F}" presName="tile3" presStyleLbl="node1" presStyleIdx="2" presStyleCnt="4"/>
      <dgm:spPr/>
    </dgm:pt>
    <dgm:pt modelId="{C413FA41-9EDC-46E4-951F-6A6EFCB2A7D4}" type="pres">
      <dgm:prSet presAssocID="{F1B882B5-CA45-4C0A-BC38-F5D272612C2F}" presName="tile3text" presStyleLbl="node1" presStyleIdx="2" presStyleCnt="4">
        <dgm:presLayoutVars>
          <dgm:chMax val="0"/>
          <dgm:chPref val="0"/>
          <dgm:bulletEnabled val="1"/>
        </dgm:presLayoutVars>
      </dgm:prSet>
      <dgm:spPr/>
    </dgm:pt>
    <dgm:pt modelId="{941EFA9C-F18F-488F-9CE0-2A579340EEF2}" type="pres">
      <dgm:prSet presAssocID="{F1B882B5-CA45-4C0A-BC38-F5D272612C2F}" presName="tile4" presStyleLbl="node1" presStyleIdx="3" presStyleCnt="4"/>
      <dgm:spPr/>
    </dgm:pt>
    <dgm:pt modelId="{F0AA83B8-FE9A-4C6E-8DE0-9A38FB33E928}" type="pres">
      <dgm:prSet presAssocID="{F1B882B5-CA45-4C0A-BC38-F5D272612C2F}" presName="tile4text" presStyleLbl="node1" presStyleIdx="3" presStyleCnt="4">
        <dgm:presLayoutVars>
          <dgm:chMax val="0"/>
          <dgm:chPref val="0"/>
          <dgm:bulletEnabled val="1"/>
        </dgm:presLayoutVars>
      </dgm:prSet>
      <dgm:spPr/>
    </dgm:pt>
    <dgm:pt modelId="{69D5AFF7-4C60-4D40-B6C7-C21793D27ED3}" type="pres">
      <dgm:prSet presAssocID="{F1B882B5-CA45-4C0A-BC38-F5D272612C2F}" presName="centerTile" presStyleLbl="fgShp" presStyleIdx="0" presStyleCnt="1">
        <dgm:presLayoutVars>
          <dgm:chMax val="0"/>
          <dgm:chPref val="0"/>
        </dgm:presLayoutVars>
      </dgm:prSet>
      <dgm:spPr/>
    </dgm:pt>
  </dgm:ptLst>
  <dgm:cxnLst>
    <dgm:cxn modelId="{BECEE10B-6082-4863-B173-C9104B85C76E}" srcId="{692BC6F5-4BCE-4B50-B36A-6BC048A82B20}" destId="{67A3D64B-5B11-4B22-9556-C74B6A579D07}" srcOrd="1" destOrd="0" parTransId="{CB5F9BEA-5439-43D5-B4F6-39C440EBB1D4}" sibTransId="{56FBDED0-03CA-4A3F-AE20-1F0AF6BB0C26}"/>
    <dgm:cxn modelId="{8799821E-0A9D-4467-823F-B93CBA94BD1C}" type="presOf" srcId="{67A3D64B-5B11-4B22-9556-C74B6A579D07}" destId="{21260822-4D44-4FFA-85F1-ACDB764F92D9}" srcOrd="1" destOrd="0" presId="urn:microsoft.com/office/officeart/2005/8/layout/matrix1"/>
    <dgm:cxn modelId="{86B6CD25-1755-4947-BD69-C2FD69EF1648}" srcId="{F1B882B5-CA45-4C0A-BC38-F5D272612C2F}" destId="{692BC6F5-4BCE-4B50-B36A-6BC048A82B20}" srcOrd="0" destOrd="0" parTransId="{9D787F60-A790-4717-BC86-53401407F87F}" sibTransId="{9C6E6234-4757-49D7-A6CD-A567969435DC}"/>
    <dgm:cxn modelId="{6FA9CF2A-5262-4C9C-B498-D7334EC332FA}" srcId="{692BC6F5-4BCE-4B50-B36A-6BC048A82B20}" destId="{DB294A26-C9FE-47C8-A6EC-9732986C911E}" srcOrd="3" destOrd="0" parTransId="{65EB8B9D-E196-440B-9C9C-D2D128296931}" sibTransId="{4C4F0F4E-0AFE-4C5E-A095-0BD7DDE13DD4}"/>
    <dgm:cxn modelId="{1C7F0B4C-31B9-4A8F-AD06-B5DB63D77D11}" type="presOf" srcId="{EFD70636-444B-406F-8487-09CEF31D163E}" destId="{95072624-015F-49FB-8CFC-ACA43A7875F2}" srcOrd="0" destOrd="0" presId="urn:microsoft.com/office/officeart/2005/8/layout/matrix1"/>
    <dgm:cxn modelId="{855E0A74-C2F0-4ABA-AD4B-689C5328D402}" type="presOf" srcId="{538C40B8-E051-464F-B154-447C34F4AB2F}" destId="{3C19A99D-98B5-41C9-A7E4-017FEEFBC616}" srcOrd="1" destOrd="0" presId="urn:microsoft.com/office/officeart/2005/8/layout/matrix1"/>
    <dgm:cxn modelId="{C2F7ED74-F515-4A4A-87F2-C71DC3FDA4CE}" type="presOf" srcId="{EFD70636-444B-406F-8487-09CEF31D163E}" destId="{C413FA41-9EDC-46E4-951F-6A6EFCB2A7D4}" srcOrd="1" destOrd="0" presId="urn:microsoft.com/office/officeart/2005/8/layout/matrix1"/>
    <dgm:cxn modelId="{4B2D5882-4255-4774-9A39-AB780027BDE3}" srcId="{692BC6F5-4BCE-4B50-B36A-6BC048A82B20}" destId="{EFD70636-444B-406F-8487-09CEF31D163E}" srcOrd="2" destOrd="0" parTransId="{52D73027-FD5E-467C-A2E2-5FA3F4399D3C}" sibTransId="{C2752A3B-E212-47BB-8381-F47293783738}"/>
    <dgm:cxn modelId="{47770787-50E1-494D-BF65-5D9316152A61}" type="presOf" srcId="{538C40B8-E051-464F-B154-447C34F4AB2F}" destId="{87D90C3B-DBEC-401B-A48C-241FA612D03A}" srcOrd="0" destOrd="0" presId="urn:microsoft.com/office/officeart/2005/8/layout/matrix1"/>
    <dgm:cxn modelId="{D0BA4E94-2C33-4A8B-8E3A-830902507A5B}" type="presOf" srcId="{F1B882B5-CA45-4C0A-BC38-F5D272612C2F}" destId="{FBD073CA-45A8-41D6-883B-98E6CFFAF0CB}" srcOrd="0" destOrd="0" presId="urn:microsoft.com/office/officeart/2005/8/layout/matrix1"/>
    <dgm:cxn modelId="{4682F997-F713-4C46-9F05-E123D148F9FA}" type="presOf" srcId="{DB294A26-C9FE-47C8-A6EC-9732986C911E}" destId="{F0AA83B8-FE9A-4C6E-8DE0-9A38FB33E928}" srcOrd="1" destOrd="0" presId="urn:microsoft.com/office/officeart/2005/8/layout/matrix1"/>
    <dgm:cxn modelId="{535652B7-BBFD-4069-B33C-AF29733D76FC}" srcId="{692BC6F5-4BCE-4B50-B36A-6BC048A82B20}" destId="{538C40B8-E051-464F-B154-447C34F4AB2F}" srcOrd="0" destOrd="0" parTransId="{86809074-D0B3-45C1-9798-7D6083ECA67D}" sibTransId="{50FC282D-2DFA-4608-9797-24F37C9422BA}"/>
    <dgm:cxn modelId="{329329BA-31F0-4EDA-BCFC-C7146B22CBCF}" type="presOf" srcId="{DB294A26-C9FE-47C8-A6EC-9732986C911E}" destId="{941EFA9C-F18F-488F-9CE0-2A579340EEF2}" srcOrd="0" destOrd="0" presId="urn:microsoft.com/office/officeart/2005/8/layout/matrix1"/>
    <dgm:cxn modelId="{279737F8-73D6-4AB0-9FD8-582D9AEC5698}" type="presOf" srcId="{67A3D64B-5B11-4B22-9556-C74B6A579D07}" destId="{98B4587A-1CD4-4292-BC78-C02A60E376C3}" srcOrd="0" destOrd="0" presId="urn:microsoft.com/office/officeart/2005/8/layout/matrix1"/>
    <dgm:cxn modelId="{96BF29FF-5724-4381-AAC2-470DB460DDA8}" type="presOf" srcId="{692BC6F5-4BCE-4B50-B36A-6BC048A82B20}" destId="{69D5AFF7-4C60-4D40-B6C7-C21793D27ED3}" srcOrd="0" destOrd="0" presId="urn:microsoft.com/office/officeart/2005/8/layout/matrix1"/>
    <dgm:cxn modelId="{987D047B-2084-4605-A978-5A23A4098571}" type="presParOf" srcId="{FBD073CA-45A8-41D6-883B-98E6CFFAF0CB}" destId="{2D6D1D81-9E6E-47A1-9956-C9E18D64164A}" srcOrd="0" destOrd="0" presId="urn:microsoft.com/office/officeart/2005/8/layout/matrix1"/>
    <dgm:cxn modelId="{BFD3FFD0-603A-42B7-9EEF-17F96693187C}" type="presParOf" srcId="{2D6D1D81-9E6E-47A1-9956-C9E18D64164A}" destId="{87D90C3B-DBEC-401B-A48C-241FA612D03A}" srcOrd="0" destOrd="0" presId="urn:microsoft.com/office/officeart/2005/8/layout/matrix1"/>
    <dgm:cxn modelId="{1546ACF2-B23A-4F8C-8A90-D54D46C10211}" type="presParOf" srcId="{2D6D1D81-9E6E-47A1-9956-C9E18D64164A}" destId="{3C19A99D-98B5-41C9-A7E4-017FEEFBC616}" srcOrd="1" destOrd="0" presId="urn:microsoft.com/office/officeart/2005/8/layout/matrix1"/>
    <dgm:cxn modelId="{E8AB9D0B-F6B5-453A-BC0D-2D05777308FC}" type="presParOf" srcId="{2D6D1D81-9E6E-47A1-9956-C9E18D64164A}" destId="{98B4587A-1CD4-4292-BC78-C02A60E376C3}" srcOrd="2" destOrd="0" presId="urn:microsoft.com/office/officeart/2005/8/layout/matrix1"/>
    <dgm:cxn modelId="{49647D9E-86A3-479B-BD35-383FEB1D8238}" type="presParOf" srcId="{2D6D1D81-9E6E-47A1-9956-C9E18D64164A}" destId="{21260822-4D44-4FFA-85F1-ACDB764F92D9}" srcOrd="3" destOrd="0" presId="urn:microsoft.com/office/officeart/2005/8/layout/matrix1"/>
    <dgm:cxn modelId="{B42BC631-B178-474E-B378-2703CEB4BD3D}" type="presParOf" srcId="{2D6D1D81-9E6E-47A1-9956-C9E18D64164A}" destId="{95072624-015F-49FB-8CFC-ACA43A7875F2}" srcOrd="4" destOrd="0" presId="urn:microsoft.com/office/officeart/2005/8/layout/matrix1"/>
    <dgm:cxn modelId="{44D5537E-C45E-404E-82FD-BEB1D518041F}" type="presParOf" srcId="{2D6D1D81-9E6E-47A1-9956-C9E18D64164A}" destId="{C413FA41-9EDC-46E4-951F-6A6EFCB2A7D4}" srcOrd="5" destOrd="0" presId="urn:microsoft.com/office/officeart/2005/8/layout/matrix1"/>
    <dgm:cxn modelId="{1E861DAF-E91A-41BF-8CB5-024AE2D29B79}" type="presParOf" srcId="{2D6D1D81-9E6E-47A1-9956-C9E18D64164A}" destId="{941EFA9C-F18F-488F-9CE0-2A579340EEF2}" srcOrd="6" destOrd="0" presId="urn:microsoft.com/office/officeart/2005/8/layout/matrix1"/>
    <dgm:cxn modelId="{C37DF73F-4D5F-474F-82C4-2396ADB676CC}" type="presParOf" srcId="{2D6D1D81-9E6E-47A1-9956-C9E18D64164A}" destId="{F0AA83B8-FE9A-4C6E-8DE0-9A38FB33E928}" srcOrd="7" destOrd="0" presId="urn:microsoft.com/office/officeart/2005/8/layout/matrix1"/>
    <dgm:cxn modelId="{1585203B-68FA-4E5C-971A-2B63FA34B3AE}" type="presParOf" srcId="{FBD073CA-45A8-41D6-883B-98E6CFFAF0CB}" destId="{69D5AFF7-4C60-4D40-B6C7-C21793D27ED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0C3B-DBEC-401B-A48C-241FA612D03A}">
      <dsp:nvSpPr>
        <dsp:cNvPr id="0" name=""/>
        <dsp:cNvSpPr/>
      </dsp:nvSpPr>
      <dsp:spPr>
        <a:xfrm rot="16200000">
          <a:off x="1553765" y="-1553765"/>
          <a:ext cx="1996281" cy="5103812"/>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Memorandum of understanding </a:t>
          </a:r>
        </a:p>
      </dsp:txBody>
      <dsp:txXfrm rot="5400000">
        <a:off x="-1" y="1"/>
        <a:ext cx="5103812" cy="1497210"/>
      </dsp:txXfrm>
    </dsp:sp>
    <dsp:sp modelId="{98B4587A-1CD4-4292-BC78-C02A60E376C3}">
      <dsp:nvSpPr>
        <dsp:cNvPr id="0" name=""/>
        <dsp:cNvSpPr/>
      </dsp:nvSpPr>
      <dsp:spPr>
        <a:xfrm>
          <a:off x="5103812" y="0"/>
          <a:ext cx="5103812" cy="1996281"/>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Contracts </a:t>
          </a:r>
        </a:p>
      </dsp:txBody>
      <dsp:txXfrm>
        <a:off x="5103812" y="0"/>
        <a:ext cx="5103812" cy="1497210"/>
      </dsp:txXfrm>
    </dsp:sp>
    <dsp:sp modelId="{95072624-015F-49FB-8CFC-ACA43A7875F2}">
      <dsp:nvSpPr>
        <dsp:cNvPr id="0" name=""/>
        <dsp:cNvSpPr/>
      </dsp:nvSpPr>
      <dsp:spPr>
        <a:xfrm rot="10800000">
          <a:off x="0" y="1996281"/>
          <a:ext cx="5103812" cy="1996281"/>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No information sharing</a:t>
          </a:r>
        </a:p>
      </dsp:txBody>
      <dsp:txXfrm rot="10800000">
        <a:off x="0" y="2495351"/>
        <a:ext cx="5103812" cy="1497210"/>
      </dsp:txXfrm>
    </dsp:sp>
    <dsp:sp modelId="{941EFA9C-F18F-488F-9CE0-2A579340EEF2}">
      <dsp:nvSpPr>
        <dsp:cNvPr id="0" name=""/>
        <dsp:cNvSpPr/>
      </dsp:nvSpPr>
      <dsp:spPr>
        <a:xfrm rot="5400000">
          <a:off x="6657578" y="442515"/>
          <a:ext cx="1996281" cy="5103812"/>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Informal information sharing</a:t>
          </a:r>
        </a:p>
      </dsp:txBody>
      <dsp:txXfrm rot="-5400000">
        <a:off x="5103812" y="2495351"/>
        <a:ext cx="5103812" cy="1497210"/>
      </dsp:txXfrm>
    </dsp:sp>
    <dsp:sp modelId="{69D5AFF7-4C60-4D40-B6C7-C21793D27ED3}">
      <dsp:nvSpPr>
        <dsp:cNvPr id="0" name=""/>
        <dsp:cNvSpPr/>
      </dsp:nvSpPr>
      <dsp:spPr>
        <a:xfrm>
          <a:off x="3572668" y="1497210"/>
          <a:ext cx="3062287" cy="998140"/>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COOPERATION MODELS </a:t>
          </a:r>
        </a:p>
      </dsp:txBody>
      <dsp:txXfrm>
        <a:off x="3621393" y="1545935"/>
        <a:ext cx="2964837" cy="90069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4C1428-4EC4-4059-92C2-1FF2529914E7}" type="datetimeFigureOut">
              <a:rPr lang="en-US" smtClean="0"/>
              <a:t>8/25/2021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6CFF64-4889-458D-8165-779315B479F1}" type="slidenum">
              <a:rPr lang="en-US" smtClean="0"/>
              <a:t>‹#›</a:t>
            </a:fld>
            <a:endParaRPr lang="en-US"/>
          </a:p>
        </p:txBody>
      </p:sp>
    </p:spTree>
    <p:extLst>
      <p:ext uri="{BB962C8B-B14F-4D97-AF65-F5344CB8AC3E}">
        <p14:creationId xmlns:p14="http://schemas.microsoft.com/office/powerpoint/2010/main" val="2961668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3E81F-CBC3-4632-A34F-F90307C37B24}"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6A674-61A1-40F1-B31D-FA88636BB289}" type="slidenum">
              <a:rPr lang="en-US" smtClean="0"/>
              <a:t>‹#›</a:t>
            </a:fld>
            <a:endParaRPr lang="en-US"/>
          </a:p>
        </p:txBody>
      </p:sp>
    </p:spTree>
    <p:extLst>
      <p:ext uri="{BB962C8B-B14F-4D97-AF65-F5344CB8AC3E}">
        <p14:creationId xmlns:p14="http://schemas.microsoft.com/office/powerpoint/2010/main" val="35656976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 all governance tools are new, but some are still crucial and/or require updates to incorporate mobility innovations.</a:t>
            </a:r>
          </a:p>
          <a:p>
            <a:r>
              <a:rPr lang="en-GB" sz="1200" kern="1200" dirty="0">
                <a:solidFill>
                  <a:schemeClr val="tx1"/>
                </a:solidFill>
                <a:effectLst/>
                <a:latin typeface="+mn-lt"/>
                <a:ea typeface="+mn-ea"/>
                <a:cs typeface="+mn-cs"/>
              </a:rPr>
              <a:t>As regards the mobility sector specifically, policy makers at the EU level play a key role regarding the questions of safety, environment, funding, social protection, standardization, and competition. Certain areas related to mobility require regulation at EU level rather than following the subsidiarity principle and having decisions taken at national or local level due to the specificity of the issue at hand. This includes issues that are not directly related to any specific type of mobility innovations or require harmonization at higher than national level (e.g. when it concerns supranational infrastructures).</a:t>
            </a:r>
            <a:endParaRPr lang="en-US" dirty="0"/>
          </a:p>
        </p:txBody>
      </p:sp>
    </p:spTree>
    <p:extLst>
      <p:ext uri="{BB962C8B-B14F-4D97-AF65-F5344CB8AC3E}">
        <p14:creationId xmlns:p14="http://schemas.microsoft.com/office/powerpoint/2010/main" val="324198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entrance of new mobility players challenges the way public authorities regiment the relationship with service providers; namely the traditional contractual framework. Contracts based on detailed specifications, coupled with competition can constitute a rigid framework that prevents public transport services to evolve as well. Therefore instruments such as a memorandum of understanding that evolve over time can be preferred. </a:t>
            </a:r>
          </a:p>
          <a:p>
            <a:endParaRPr lang="en-US" dirty="0"/>
          </a:p>
          <a:p>
            <a:r>
              <a:rPr lang="en-GB" sz="1200" kern="1200" dirty="0">
                <a:solidFill>
                  <a:schemeClr val="tx1"/>
                </a:solidFill>
                <a:effectLst/>
                <a:latin typeface="+mn-lt"/>
                <a:ea typeface="+mn-ea"/>
                <a:cs typeface="+mn-cs"/>
              </a:rPr>
              <a:t>However when there is greater clarity on the service to be provided, then a more rigid contact could be used. </a:t>
            </a:r>
            <a:endParaRPr lang="en-US" dirty="0"/>
          </a:p>
        </p:txBody>
      </p:sp>
    </p:spTree>
    <p:extLst>
      <p:ext uri="{BB962C8B-B14F-4D97-AF65-F5344CB8AC3E}">
        <p14:creationId xmlns:p14="http://schemas.microsoft.com/office/powerpoint/2010/main" val="367286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options</a:t>
            </a:r>
            <a:endParaRPr lang=""/>
          </a:p>
        </p:txBody>
      </p:sp>
    </p:spTree>
    <p:extLst>
      <p:ext uri="{BB962C8B-B14F-4D97-AF65-F5344CB8AC3E}">
        <p14:creationId xmlns:p14="http://schemas.microsoft.com/office/powerpoint/2010/main" val="2721615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 y="-297"/>
            <a:ext cx="12190686" cy="6858594"/>
          </a:xfrm>
          <a:prstGeom prst="rect">
            <a:avLst/>
          </a:prstGeom>
        </p:spPr>
      </p:pic>
      <p:sp>
        <p:nvSpPr>
          <p:cNvPr id="2" name="Title 1"/>
          <p:cNvSpPr>
            <a:spLocks noGrp="1"/>
          </p:cNvSpPr>
          <p:nvPr>
            <p:ph type="ctrTitle"/>
          </p:nvPr>
        </p:nvSpPr>
        <p:spPr>
          <a:xfrm>
            <a:off x="1524000" y="3120571"/>
            <a:ext cx="9144000" cy="1320800"/>
          </a:xfrm>
        </p:spPr>
        <p:txBody>
          <a:bodyPr anchor="t">
            <a:normAutofit/>
          </a:bodyPr>
          <a:lstStyle>
            <a:lvl1pPr algn="ctr">
              <a:defRPr sz="41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4120242"/>
            <a:ext cx="9144000" cy="1017815"/>
          </a:xfrm>
        </p:spPr>
        <p:txBody>
          <a:bodyPr>
            <a:normAutofit/>
          </a:bodyPr>
          <a:lstStyle>
            <a:lvl1pPr marL="0" indent="0" algn="ctr">
              <a:lnSpc>
                <a:spcPts val="1600"/>
              </a:lnSpc>
              <a:buNone/>
              <a:defRPr sz="2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9885" y="5719782"/>
            <a:ext cx="2162629" cy="8660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885" y="5719782"/>
            <a:ext cx="2162629" cy="8660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991" y="5959259"/>
            <a:ext cx="1938532" cy="387097"/>
          </a:xfrm>
          <a:prstGeom prst="rect">
            <a:avLst/>
          </a:prstGeom>
        </p:spPr>
      </p:pic>
    </p:spTree>
    <p:extLst>
      <p:ext uri="{BB962C8B-B14F-4D97-AF65-F5344CB8AC3E}">
        <p14:creationId xmlns:p14="http://schemas.microsoft.com/office/powerpoint/2010/main" val="167243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6630" y="365125"/>
            <a:ext cx="10208758"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630" y="1681163"/>
            <a:ext cx="48509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46630" y="2505075"/>
            <a:ext cx="485094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8228" y="1681163"/>
            <a:ext cx="5027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8228" y="2505075"/>
            <a:ext cx="502715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94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5718629" y="1190171"/>
            <a:ext cx="5283200" cy="516708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306286" y="3062514"/>
            <a:ext cx="3788228" cy="224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566863" y="3381375"/>
            <a:ext cx="3222625" cy="1554163"/>
          </a:xfrm>
        </p:spPr>
        <p:txBody>
          <a:bodyPr anchor="ctr"/>
          <a:lstStyle>
            <a:lvl1pPr>
              <a:lnSpc>
                <a:spcPts val="2800"/>
              </a:lnSpc>
              <a:defRPr b="1">
                <a:solidFill>
                  <a:schemeClr val="bg1"/>
                </a:solidFill>
              </a:defRPr>
            </a:lvl1pPr>
            <a:lvl2pPr>
              <a:lnSpc>
                <a:spcPts val="2500"/>
              </a:lnSpc>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306286" y="3062514"/>
            <a:ext cx="3788228" cy="224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93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95425" y="1887538"/>
            <a:ext cx="5080000" cy="3482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6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657" y="457200"/>
            <a:ext cx="359636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5657" y="2057400"/>
            <a:ext cx="35963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97113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1143" y="457200"/>
            <a:ext cx="3610882"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61143" y="2057400"/>
            <a:ext cx="36108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20931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329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04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529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628" y="2815771"/>
            <a:ext cx="10207171" cy="3232602"/>
          </a:xfrm>
        </p:spPr>
        <p:txBody>
          <a:bodyPr/>
          <a:lstStyle>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lvl1pPr marL="0" indent="0">
              <a:buFontTx/>
              <a:buNone/>
              <a:defRPr/>
            </a:lvl1pPr>
          </a:lstStyle>
          <a:p>
            <a:r>
              <a:rPr lang="en-US" dirty="0"/>
              <a:t>Click to edit Master title style</a:t>
            </a:r>
          </a:p>
        </p:txBody>
      </p:sp>
      <p:sp>
        <p:nvSpPr>
          <p:cNvPr id="5" name="Text Placeholder 2"/>
          <p:cNvSpPr>
            <a:spLocks noGrp="1"/>
          </p:cNvSpPr>
          <p:nvPr>
            <p:ph type="body" idx="10" hasCustomPrompt="1"/>
          </p:nvPr>
        </p:nvSpPr>
        <p:spPr>
          <a:xfrm>
            <a:off x="1146628" y="1748179"/>
            <a:ext cx="10200822" cy="476022"/>
          </a:xfrm>
        </p:spPr>
        <p:txBody>
          <a:bodyPr>
            <a:normAutofit/>
          </a:bodyPr>
          <a:lstStyle>
            <a:lvl1pPr marL="0" indent="0">
              <a:lnSpc>
                <a:spcPts val="21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87408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slide whit icon 01">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8" name="Title 7"/>
          <p:cNvSpPr>
            <a:spLocks noGrp="1"/>
          </p:cNvSpPr>
          <p:nvPr>
            <p:ph type="title"/>
          </p:nvPr>
        </p:nvSpPr>
        <p:spPr>
          <a:xfrm>
            <a:off x="1132114" y="1839686"/>
            <a:ext cx="4965411" cy="2293558"/>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7525" y="931409"/>
            <a:ext cx="5084074" cy="4066040"/>
          </a:xfrm>
          <a:prstGeom prst="rect">
            <a:avLst/>
          </a:prstGeom>
        </p:spPr>
      </p:pic>
    </p:spTree>
    <p:extLst>
      <p:ext uri="{BB962C8B-B14F-4D97-AF65-F5344CB8AC3E}">
        <p14:creationId xmlns:p14="http://schemas.microsoft.com/office/powerpoint/2010/main" val="119940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30716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slide whit 02">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7525" y="931409"/>
            <a:ext cx="5084074" cy="4066040"/>
          </a:xfrm>
          <a:prstGeom prst="rect">
            <a:avLst/>
          </a:prstGeom>
        </p:spPr>
      </p:pic>
      <p:sp>
        <p:nvSpPr>
          <p:cNvPr id="11" name="Title 7"/>
          <p:cNvSpPr>
            <a:spLocks noGrp="1"/>
          </p:cNvSpPr>
          <p:nvPr>
            <p:ph type="title"/>
          </p:nvPr>
        </p:nvSpPr>
        <p:spPr>
          <a:xfrm>
            <a:off x="1132114" y="1839686"/>
            <a:ext cx="4965411" cy="2293558"/>
          </a:xfrm>
        </p:spPr>
        <p:txBody>
          <a:bodyPr>
            <a:normAutofit/>
          </a:bodyPr>
          <a:lstStyle>
            <a:lvl1pPr marL="0" indent="0">
              <a:buFontTx/>
              <a:buNone/>
              <a:defRPr sz="4800"/>
            </a:lvl1pPr>
          </a:lstStyle>
          <a:p>
            <a:r>
              <a:rPr lang="en-US" dirty="0"/>
              <a:t>Click to edit Master title style</a:t>
            </a:r>
          </a:p>
        </p:txBody>
      </p:sp>
    </p:spTree>
    <p:extLst>
      <p:ext uri="{BB962C8B-B14F-4D97-AF65-F5344CB8AC3E}">
        <p14:creationId xmlns:p14="http://schemas.microsoft.com/office/powerpoint/2010/main" val="136359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slide whit 03">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7525" y="931409"/>
            <a:ext cx="5084074" cy="4066040"/>
          </a:xfrm>
          <a:prstGeom prst="rect">
            <a:avLst/>
          </a:prstGeom>
        </p:spPr>
      </p:pic>
      <p:sp>
        <p:nvSpPr>
          <p:cNvPr id="11" name="Title 7"/>
          <p:cNvSpPr>
            <a:spLocks noGrp="1"/>
          </p:cNvSpPr>
          <p:nvPr>
            <p:ph type="title"/>
          </p:nvPr>
        </p:nvSpPr>
        <p:spPr>
          <a:xfrm>
            <a:off x="1132114" y="1839686"/>
            <a:ext cx="4965411" cy="2293558"/>
          </a:xfrm>
        </p:spPr>
        <p:txBody>
          <a:bodyPr>
            <a:normAutofit/>
          </a:bodyPr>
          <a:lstStyle>
            <a:lvl1pPr marL="0" indent="0">
              <a:buFontTx/>
              <a:buNone/>
              <a:defRPr sz="4800"/>
            </a:lvl1pPr>
          </a:lstStyle>
          <a:p>
            <a:r>
              <a:rPr lang="en-US" dirty="0"/>
              <a:t>Click to edit Master title style</a:t>
            </a:r>
          </a:p>
        </p:txBody>
      </p:sp>
    </p:spTree>
    <p:extLst>
      <p:ext uri="{BB962C8B-B14F-4D97-AF65-F5344CB8AC3E}">
        <p14:creationId xmlns:p14="http://schemas.microsoft.com/office/powerpoint/2010/main" val="4117613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628" y="4589463"/>
            <a:ext cx="1020082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94790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90816" cy="6858666"/>
          </a:xfrm>
          <a:prstGeom prst="rect">
            <a:avLst/>
          </a:prstGeom>
        </p:spPr>
      </p:pic>
      <p:sp>
        <p:nvSpPr>
          <p:cNvPr id="3" name="Text Placeholder 2"/>
          <p:cNvSpPr>
            <a:spLocks noGrp="1"/>
          </p:cNvSpPr>
          <p:nvPr>
            <p:ph type="body" idx="1"/>
          </p:nvPr>
        </p:nvSpPr>
        <p:spPr>
          <a:xfrm>
            <a:off x="2431143" y="2818676"/>
            <a:ext cx="7329715" cy="718673"/>
          </a:xfrm>
        </p:spPr>
        <p:txBody>
          <a:bodyPr/>
          <a:lstStyle>
            <a:lvl1pPr marL="0" indent="0" algn="ctr">
              <a:buNone/>
              <a:defRPr sz="24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p:cNvSpPr>
            <a:spLocks noGrp="1"/>
          </p:cNvSpPr>
          <p:nvPr>
            <p:ph type="title" hasCustomPrompt="1"/>
          </p:nvPr>
        </p:nvSpPr>
        <p:spPr>
          <a:xfrm>
            <a:off x="798285" y="1271922"/>
            <a:ext cx="10207171" cy="1325563"/>
          </a:xfrm>
        </p:spPr>
        <p:txBody>
          <a:bodyPr>
            <a:normAutofit/>
          </a:bodyPr>
          <a:lstStyle>
            <a:lvl1pPr algn="ctr">
              <a:defRPr sz="5400"/>
            </a:lvl1pPr>
          </a:lstStyle>
          <a:p>
            <a:r>
              <a:rPr lang="en-US" dirty="0"/>
              <a:t>Thank you for listening</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6734" y="4535815"/>
            <a:ext cx="6623317" cy="1999492"/>
          </a:xfrm>
          <a:prstGeom prst="rect">
            <a:avLst/>
          </a:prstGeom>
        </p:spPr>
      </p:pic>
      <p:sp>
        <p:nvSpPr>
          <p:cNvPr id="8" name="Text Placeholder 2"/>
          <p:cNvSpPr>
            <a:spLocks noGrp="1"/>
          </p:cNvSpPr>
          <p:nvPr>
            <p:ph type="body" idx="10" hasCustomPrompt="1"/>
          </p:nvPr>
        </p:nvSpPr>
        <p:spPr>
          <a:xfrm>
            <a:off x="798285" y="5475679"/>
            <a:ext cx="4086680" cy="87931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en-US" sz="800">
                <a:effectLst/>
                <a:latin typeface="Pero" panose="020F05060202030303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sz="1100" dirty="0">
                <a:solidFill>
                  <a:srgbClr val="5D605F"/>
                </a:solidFill>
                <a:effectLst/>
                <a:latin typeface="Open Sans Light" panose="020B0306030504020204" pitchFamily="34" charset="0"/>
                <a:ea typeface="Calibri" panose="020F0502020204030204" pitchFamily="34" charset="0"/>
              </a:rPr>
              <a:t>The sole responsibility for the content of this document lies with the authors. It does not necessarily reflect the opinion of the European Union. Neither the INEA nor the European Commission are responsible for any use that may be made of the information contained therein.</a:t>
            </a:r>
            <a:endParaRPr lang="en-US" sz="1100" dirty="0">
              <a:solidFill>
                <a:srgbClr val="5D605F"/>
              </a:solidFill>
              <a:effectLst/>
              <a:latin typeface="Open Sans Light" panose="020B0306030504020204" pitchFamily="34" charset="0"/>
              <a:ea typeface="Calibri" panose="020F0502020204030204"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285" y="4535815"/>
            <a:ext cx="2666682" cy="106790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26734" y="3825550"/>
            <a:ext cx="1938532" cy="387097"/>
          </a:xfrm>
          <a:prstGeom prst="rect">
            <a:avLst/>
          </a:prstGeom>
        </p:spPr>
      </p:pic>
    </p:spTree>
    <p:extLst>
      <p:ext uri="{BB962C8B-B14F-4D97-AF65-F5344CB8AC3E}">
        <p14:creationId xmlns:p14="http://schemas.microsoft.com/office/powerpoint/2010/main" val="4055358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box">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5718629" y="1190171"/>
            <a:ext cx="5283200" cy="516708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306286" y="2598057"/>
            <a:ext cx="3788228" cy="224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566863" y="2916918"/>
            <a:ext cx="3222625" cy="1554163"/>
          </a:xfrm>
        </p:spPr>
        <p:txBody>
          <a:bodyPr anchor="ctr"/>
          <a:lstStyle>
            <a:lvl1pPr>
              <a:lnSpc>
                <a:spcPts val="2800"/>
              </a:lnSpc>
              <a:defRPr b="1">
                <a:solidFill>
                  <a:schemeClr val="bg1"/>
                </a:solidFill>
              </a:defRPr>
            </a:lvl1pPr>
            <a:lvl2pPr>
              <a:lnSpc>
                <a:spcPts val="2500"/>
              </a:lnSpc>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582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95425" y="1887538"/>
            <a:ext cx="5080000"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72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628" y="2815771"/>
            <a:ext cx="10207171" cy="3232602"/>
          </a:xfrm>
        </p:spPr>
        <p:txBody>
          <a:bodyPr/>
          <a:lstStyle>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lvl1pPr marL="0" indent="0">
              <a:buFontTx/>
              <a:buNone/>
              <a:defRPr/>
            </a:lvl1pPr>
          </a:lstStyle>
          <a:p>
            <a:r>
              <a:rPr lang="en-US"/>
              <a:t>Click to edit Master title style</a:t>
            </a:r>
            <a:endParaRPr lang="en-US" dirty="0"/>
          </a:p>
        </p:txBody>
      </p:sp>
      <p:sp>
        <p:nvSpPr>
          <p:cNvPr id="5" name="Text Placeholder 2"/>
          <p:cNvSpPr>
            <a:spLocks noGrp="1"/>
          </p:cNvSpPr>
          <p:nvPr>
            <p:ph type="body" idx="10" hasCustomPrompt="1"/>
          </p:nvPr>
        </p:nvSpPr>
        <p:spPr>
          <a:xfrm>
            <a:off x="1146628" y="1748179"/>
            <a:ext cx="10200822" cy="476022"/>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8146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8" name="Title 7"/>
          <p:cNvSpPr>
            <a:spLocks noGrp="1"/>
          </p:cNvSpPr>
          <p:nvPr>
            <p:ph type="title"/>
          </p:nvPr>
        </p:nvSpPr>
        <p:spPr>
          <a:xfrm>
            <a:off x="1132114" y="2021642"/>
            <a:ext cx="4965411" cy="2111602"/>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26"/>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6477000" y="0"/>
            <a:ext cx="5715000" cy="6858000"/>
          </a:xfrm>
          <a:prstGeom prst="rect">
            <a:avLst/>
          </a:prstGeom>
        </p:spPr>
      </p:pic>
      <p:sp>
        <p:nvSpPr>
          <p:cNvPr id="11" name="Rectangle 10"/>
          <p:cNvSpPr/>
          <p:nvPr userDrawn="1"/>
        </p:nvSpPr>
        <p:spPr>
          <a:xfrm>
            <a:off x="6473950" y="0"/>
            <a:ext cx="5715000" cy="6858000"/>
          </a:xfrm>
          <a:prstGeom prst="rect">
            <a:avLst/>
          </a:prstGeom>
          <a:gradFill>
            <a:gsLst>
              <a:gs pos="0">
                <a:srgbClr val="E6332A">
                  <a:lumMod val="98000"/>
                  <a:alpha val="45000"/>
                </a:srgbClr>
              </a:gs>
              <a:gs pos="66000">
                <a:srgbClr val="29235C">
                  <a:alpha val="4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18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grpSp>
        <p:nvGrpSpPr>
          <p:cNvPr id="11" name="Group 10"/>
          <p:cNvGrpSpPr/>
          <p:nvPr userDrawn="1"/>
        </p:nvGrpSpPr>
        <p:grpSpPr>
          <a:xfrm>
            <a:off x="0" y="0"/>
            <a:ext cx="12195050" cy="6858000"/>
            <a:chOff x="0" y="0"/>
            <a:chExt cx="12195050" cy="685800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8" name="Title 7"/>
          <p:cNvSpPr>
            <a:spLocks noGrp="1"/>
          </p:cNvSpPr>
          <p:nvPr>
            <p:ph type="title"/>
          </p:nvPr>
        </p:nvSpPr>
        <p:spPr>
          <a:xfrm>
            <a:off x="1132114" y="2021642"/>
            <a:ext cx="4965411" cy="2111602"/>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477000" y="0"/>
            <a:ext cx="5716800" cy="6878080"/>
          </a:xfrm>
          <a:prstGeom prst="rect">
            <a:avLst/>
          </a:prstGeom>
        </p:spPr>
      </p:pic>
      <p:sp>
        <p:nvSpPr>
          <p:cNvPr id="10" name="Rectangle 9"/>
          <p:cNvSpPr/>
          <p:nvPr userDrawn="1"/>
        </p:nvSpPr>
        <p:spPr>
          <a:xfrm>
            <a:off x="6473950" y="0"/>
            <a:ext cx="5715000" cy="6858000"/>
          </a:xfrm>
          <a:prstGeom prst="rect">
            <a:avLst/>
          </a:prstGeom>
          <a:gradFill>
            <a:gsLst>
              <a:gs pos="0">
                <a:srgbClr val="E6332A">
                  <a:lumMod val="98000"/>
                  <a:alpha val="45000"/>
                </a:srgbClr>
              </a:gs>
              <a:gs pos="66000">
                <a:srgbClr val="29235C">
                  <a:alpha val="4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02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grpSp>
        <p:nvGrpSpPr>
          <p:cNvPr id="2" name="Group 1"/>
          <p:cNvGrpSpPr/>
          <p:nvPr/>
        </p:nvGrpSpPr>
        <p:grpSpPr>
          <a:xfrm>
            <a:off x="0" y="0"/>
            <a:ext cx="12195050" cy="6858000"/>
            <a:chOff x="0" y="0"/>
            <a:chExt cx="1219505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pic>
        <p:nvPicPr>
          <p:cNvPr id="24" name="Picture Placeholder 21"/>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6470900" y="0"/>
            <a:ext cx="5715000" cy="6858000"/>
          </a:xfrm>
          <a:prstGeom prst="rect">
            <a:avLst/>
          </a:prstGeom>
        </p:spPr>
      </p:pic>
      <p:sp>
        <p:nvSpPr>
          <p:cNvPr id="8" name="Title 7"/>
          <p:cNvSpPr>
            <a:spLocks noGrp="1"/>
          </p:cNvSpPr>
          <p:nvPr>
            <p:ph type="title"/>
          </p:nvPr>
        </p:nvSpPr>
        <p:spPr>
          <a:xfrm>
            <a:off x="1132114" y="2021642"/>
            <a:ext cx="4965411" cy="2111602"/>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473950" y="0"/>
            <a:ext cx="5715000" cy="6858000"/>
          </a:xfrm>
          <a:prstGeom prst="rect">
            <a:avLst/>
          </a:prstGeom>
          <a:gradFill>
            <a:gsLst>
              <a:gs pos="0">
                <a:srgbClr val="E6332A">
                  <a:lumMod val="98000"/>
                  <a:alpha val="45000"/>
                </a:srgbClr>
              </a:gs>
              <a:gs pos="66000">
                <a:srgbClr val="29235C">
                  <a:alpha val="4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19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628" y="4589463"/>
            <a:ext cx="1020082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252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0"/>
            <a:ext cx="12190816" cy="6858666"/>
          </a:xfrm>
          <a:prstGeom prst="rect">
            <a:avLst/>
          </a:prstGeom>
        </p:spPr>
      </p:pic>
      <p:sp>
        <p:nvSpPr>
          <p:cNvPr id="3" name="Text Placeholder 2"/>
          <p:cNvSpPr>
            <a:spLocks noGrp="1"/>
          </p:cNvSpPr>
          <p:nvPr>
            <p:ph type="body" idx="1"/>
          </p:nvPr>
        </p:nvSpPr>
        <p:spPr>
          <a:xfrm>
            <a:off x="2431143" y="2818676"/>
            <a:ext cx="7329715" cy="718673"/>
          </a:xfrm>
        </p:spPr>
        <p:txBody>
          <a:bodyPr/>
          <a:lstStyle>
            <a:lvl1pPr marL="0" indent="0" algn="ctr">
              <a:buNone/>
              <a:defRPr sz="24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p:cNvSpPr>
            <a:spLocks noGrp="1"/>
          </p:cNvSpPr>
          <p:nvPr>
            <p:ph type="title" hasCustomPrompt="1"/>
          </p:nvPr>
        </p:nvSpPr>
        <p:spPr>
          <a:xfrm>
            <a:off x="798285" y="1271922"/>
            <a:ext cx="10207171" cy="1325563"/>
          </a:xfrm>
        </p:spPr>
        <p:txBody>
          <a:bodyPr>
            <a:normAutofit/>
          </a:bodyPr>
          <a:lstStyle>
            <a:lvl1pPr algn="ctr">
              <a:defRPr sz="5400"/>
            </a:lvl1pPr>
          </a:lstStyle>
          <a:p>
            <a:r>
              <a:rPr lang="en-US" dirty="0"/>
              <a:t>Thank you for listening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504" y="4531406"/>
            <a:ext cx="6623317" cy="1999492"/>
          </a:xfrm>
          <a:prstGeom prst="rect">
            <a:avLst/>
          </a:prstGeom>
        </p:spPr>
      </p:pic>
      <p:sp>
        <p:nvSpPr>
          <p:cNvPr id="8" name="Text Placeholder 2"/>
          <p:cNvSpPr>
            <a:spLocks noGrp="1"/>
          </p:cNvSpPr>
          <p:nvPr>
            <p:ph type="body" idx="10" hasCustomPrompt="1"/>
          </p:nvPr>
        </p:nvSpPr>
        <p:spPr>
          <a:xfrm>
            <a:off x="798285" y="5475679"/>
            <a:ext cx="4086680" cy="879310"/>
          </a:xfrm>
        </p:spPr>
        <p:txBody>
          <a:bodyPr>
            <a:normAutofit/>
          </a:bodyPr>
          <a:lstStyle>
            <a:lvl1pPr marL="0" marR="0" indent="0" algn="l" defTabSz="914400" rtl="0" eaLnBrk="1" fontAlgn="auto" latinLnBrk="0" hangingPunct="1">
              <a:lnSpc>
                <a:spcPts val="1200"/>
              </a:lnSpc>
              <a:spcBef>
                <a:spcPts val="1000"/>
              </a:spcBef>
              <a:spcAft>
                <a:spcPts val="0"/>
              </a:spcAft>
              <a:buClrTx/>
              <a:buSzTx/>
              <a:buFontTx/>
              <a:buNone/>
              <a:tabLst/>
              <a:defRPr lang="en-US" sz="800">
                <a:effectLst/>
                <a:latin typeface="Pero" panose="020F05060202030303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sz="1100" dirty="0">
                <a:solidFill>
                  <a:srgbClr val="5D605F"/>
                </a:solidFill>
                <a:effectLst/>
                <a:latin typeface="Open Sans Light" panose="020B0306030504020204" pitchFamily="34" charset="0"/>
                <a:ea typeface="Calibri" panose="020F0502020204030204" pitchFamily="34" charset="0"/>
              </a:rPr>
              <a:t>The sole responsibility for the content of this document lies with the authors. It does not necessarily reflect the opinion of the European Union. Neither the INEA nor the European Commission are responsible for any use that may be made of the information contained therein.</a:t>
            </a:r>
            <a:endParaRPr lang="en-US" sz="1100" dirty="0">
              <a:solidFill>
                <a:srgbClr val="5D605F"/>
              </a:solidFill>
              <a:effectLst/>
              <a:latin typeface="Open Sans Light" panose="020B0306030504020204" pitchFamily="34" charset="0"/>
              <a:ea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285" y="4535815"/>
            <a:ext cx="2666682" cy="10679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734" y="3825550"/>
            <a:ext cx="1938532" cy="387097"/>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90816" cy="685866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285" y="4535815"/>
            <a:ext cx="2666682" cy="1067907"/>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26734" y="3825550"/>
            <a:ext cx="1938532" cy="387097"/>
          </a:xfrm>
          <a:prstGeom prst="rect">
            <a:avLst/>
          </a:prstGeom>
        </p:spPr>
      </p:pic>
      <p:grpSp>
        <p:nvGrpSpPr>
          <p:cNvPr id="5" name="Group 4"/>
          <p:cNvGrpSpPr/>
          <p:nvPr userDrawn="1"/>
        </p:nvGrpSpPr>
        <p:grpSpPr>
          <a:xfrm>
            <a:off x="5063777" y="4683806"/>
            <a:ext cx="6661044" cy="1563085"/>
            <a:chOff x="5063777" y="4683806"/>
            <a:chExt cx="6661044" cy="1563085"/>
          </a:xfrm>
        </p:grpSpPr>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50931" b="14204"/>
            <a:stretch/>
          </p:blipFill>
          <p:spPr>
            <a:xfrm>
              <a:off x="5101504" y="5549774"/>
              <a:ext cx="6623317" cy="697117"/>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6" b="56238"/>
            <a:stretch/>
          </p:blipFill>
          <p:spPr>
            <a:xfrm>
              <a:off x="5063777" y="4683806"/>
              <a:ext cx="2930434" cy="875022"/>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l="59143" b="56238"/>
            <a:stretch/>
          </p:blipFill>
          <p:spPr>
            <a:xfrm>
              <a:off x="8031938" y="4683806"/>
              <a:ext cx="2706061" cy="875022"/>
            </a:xfrm>
            <a:prstGeom prst="rect">
              <a:avLst/>
            </a:prstGeom>
          </p:spPr>
        </p:pic>
      </p:grpSp>
    </p:spTree>
    <p:extLst>
      <p:ext uri="{BB962C8B-B14F-4D97-AF65-F5344CB8AC3E}">
        <p14:creationId xmlns:p14="http://schemas.microsoft.com/office/powerpoint/2010/main" val="67874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6628" y="2714172"/>
            <a:ext cx="3120572" cy="2815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78400" y="2714171"/>
            <a:ext cx="6375400" cy="2815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18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sp>
        <p:nvSpPr>
          <p:cNvPr id="2" name="Title Placeholder 1"/>
          <p:cNvSpPr>
            <a:spLocks noGrp="1"/>
          </p:cNvSpPr>
          <p:nvPr>
            <p:ph type="title"/>
          </p:nvPr>
        </p:nvSpPr>
        <p:spPr>
          <a:xfrm>
            <a:off x="1146628" y="365125"/>
            <a:ext cx="1020717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6628" y="2055813"/>
            <a:ext cx="10207171" cy="39925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sp>
        <p:nvSpPr>
          <p:cNvPr id="11" name="Rectangle 10"/>
          <p:cNvSpPr/>
          <p:nvPr/>
        </p:nvSpPr>
        <p:spPr>
          <a:xfrm>
            <a:off x="809172" y="0"/>
            <a:ext cx="90000" cy="13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sp>
        <p:nvSpPr>
          <p:cNvPr id="12" name="Rectangle 11"/>
          <p:cNvSpPr/>
          <p:nvPr userDrawn="1"/>
        </p:nvSpPr>
        <p:spPr>
          <a:xfrm>
            <a:off x="809172" y="0"/>
            <a:ext cx="90000" cy="13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21397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50" r:id="rId17"/>
    <p:sldLayoutId id="2147483660" r:id="rId18"/>
    <p:sldLayoutId id="2147483661" r:id="rId19"/>
    <p:sldLayoutId id="2147483662" r:id="rId20"/>
    <p:sldLayoutId id="2147483663" r:id="rId21"/>
    <p:sldLayoutId id="2147483651" r:id="rId22"/>
    <p:sldLayoutId id="2147483664" r:id="rId23"/>
    <p:sldLayoutId id="2147483654" r:id="rId24"/>
    <p:sldLayoutId id="2147483655" r:id="rId25"/>
  </p:sldLayoutIdLst>
  <p:txStyles>
    <p:titleStyle>
      <a:lvl1pPr marL="0" indent="0" algn="l" defTabSz="914400" rtl="0" eaLnBrk="1" latinLnBrk="0" hangingPunct="1">
        <a:lnSpc>
          <a:spcPct val="100000"/>
        </a:lnSpc>
        <a:spcBef>
          <a:spcPct val="0"/>
        </a:spcBef>
        <a:buFontTx/>
        <a:buNone/>
        <a:defRPr sz="4100" b="1" kern="1200">
          <a:solidFill>
            <a:srgbClr val="29235C"/>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750"/>
        </a:spcBef>
        <a:buFontTx/>
        <a:buNone/>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333"/>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nastasia.tsvetkova@abo.fi" TargetMode="External"/><Relationship Id="rId2" Type="http://schemas.openxmlformats.org/officeDocument/2006/relationships/hyperlink" Target="mailto:ignat.kulkov@abo.fi"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Regulatory and governance frameworks </a:t>
            </a:r>
            <a:br>
              <a:rPr lang="en-US" dirty="0"/>
            </a:br>
            <a:r>
              <a:rPr lang="en-US" dirty="0"/>
              <a:t>for mobility innovations</a:t>
            </a:r>
          </a:p>
        </p:txBody>
      </p:sp>
      <p:sp>
        <p:nvSpPr>
          <p:cNvPr id="3" name="Subtitle 2"/>
          <p:cNvSpPr>
            <a:spLocks noGrp="1"/>
          </p:cNvSpPr>
          <p:nvPr>
            <p:ph type="subTitle" idx="1"/>
          </p:nvPr>
        </p:nvSpPr>
        <p:spPr>
          <a:xfrm>
            <a:off x="1524000" y="4441371"/>
            <a:ext cx="9144000" cy="696686"/>
          </a:xfrm>
        </p:spPr>
        <p:txBody>
          <a:bodyPr/>
          <a:lstStyle/>
          <a:p>
            <a:r>
              <a:rPr lang="en-US" dirty="0"/>
              <a:t>FINAL CONFERENCE</a:t>
            </a:r>
          </a:p>
          <a:p>
            <a:r>
              <a:rPr lang="en-US" dirty="0"/>
              <a:t>Ignat Kulkov, Åbo Akademi University</a:t>
            </a:r>
          </a:p>
        </p:txBody>
      </p:sp>
      <p:sp>
        <p:nvSpPr>
          <p:cNvPr id="4" name="TextBox 3">
            <a:extLst>
              <a:ext uri="{FF2B5EF4-FFF2-40B4-BE49-F238E27FC236}">
                <a16:creationId xmlns:a16="http://schemas.microsoft.com/office/drawing/2014/main" id="{8F9753B9-2365-324F-9864-CF291638E97A}"/>
              </a:ext>
            </a:extLst>
          </p:cNvPr>
          <p:cNvSpPr txBox="1"/>
          <p:nvPr/>
        </p:nvSpPr>
        <p:spPr>
          <a:xfrm>
            <a:off x="4349013" y="5960542"/>
            <a:ext cx="349397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25 and 26 August 2021</a:t>
            </a:r>
          </a:p>
        </p:txBody>
      </p:sp>
    </p:spTree>
    <p:extLst>
      <p:ext uri="{BB962C8B-B14F-4D97-AF65-F5344CB8AC3E}">
        <p14:creationId xmlns:p14="http://schemas.microsoft.com/office/powerpoint/2010/main" val="279752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Cooperation models </a:t>
            </a:r>
          </a:p>
        </p:txBody>
      </p:sp>
      <p:graphicFrame>
        <p:nvGraphicFramePr>
          <p:cNvPr id="6" name="Content Placeholder 5"/>
          <p:cNvGraphicFramePr>
            <a:graphicFrameLocks noGrp="1"/>
          </p:cNvGraphicFramePr>
          <p:nvPr>
            <p:ph idx="1"/>
          </p:nvPr>
        </p:nvGraphicFramePr>
        <p:xfrm>
          <a:off x="1146175" y="2055813"/>
          <a:ext cx="10207625" cy="399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272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just"/>
            <a:r>
              <a:rPr lang="en-US" dirty="0"/>
              <a:t>How formal is the private-public cooperation?</a:t>
            </a:r>
            <a:endParaRPr lang="" dirty="0"/>
          </a:p>
        </p:txBody>
      </p:sp>
      <p:sp>
        <p:nvSpPr>
          <p:cNvPr id="4" name="Rectangular Callout 3"/>
          <p:cNvSpPr/>
          <p:nvPr/>
        </p:nvSpPr>
        <p:spPr>
          <a:xfrm>
            <a:off x="601195" y="3239084"/>
            <a:ext cx="4542973" cy="205631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32% </a:t>
            </a:r>
            <a:r>
              <a:rPr lang="en-US" sz="2000" dirty="0">
                <a:effectLst/>
                <a:latin typeface="Calibri" panose="020F0502020204030204" pitchFamily="34" charset="0"/>
                <a:ea typeface="Calibri" panose="020F0502020204030204" pitchFamily="34" charset="0"/>
                <a:cs typeface="Calibri" panose="020F0502020204030204" pitchFamily="34" charset="0"/>
              </a:rPr>
              <a:t>of public parties and </a:t>
            </a:r>
            <a:r>
              <a:rPr lang="en-US" sz="20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38% </a:t>
            </a:r>
            <a:r>
              <a:rPr lang="en-US" sz="2000" dirty="0">
                <a:effectLst/>
                <a:latin typeface="Calibri" panose="020F0502020204030204" pitchFamily="34" charset="0"/>
                <a:ea typeface="Calibri" panose="020F0502020204030204" pitchFamily="34" charset="0"/>
                <a:cs typeface="Calibri" panose="020F0502020204030204" pitchFamily="34" charset="0"/>
              </a:rPr>
              <a:t>of private parties…</a:t>
            </a:r>
            <a:endParaRPr sz="20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have signed contracts that define their relationship with the private/ public sector</a:t>
            </a:r>
            <a:endParaRPr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ular Callout 4"/>
          <p:cNvSpPr/>
          <p:nvPr/>
        </p:nvSpPr>
        <p:spPr>
          <a:xfrm>
            <a:off x="5628107" y="2496881"/>
            <a:ext cx="5725692" cy="169027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47% </a:t>
            </a:r>
            <a:r>
              <a:rPr lang="en-US" sz="2000" dirty="0">
                <a:effectLst/>
                <a:latin typeface="Calibri" panose="020F0502020204030204" pitchFamily="34" charset="0"/>
                <a:ea typeface="Calibri" panose="020F0502020204030204" pitchFamily="34" charset="0"/>
                <a:cs typeface="Calibri" panose="020F0502020204030204" pitchFamily="34" charset="0"/>
              </a:rPr>
              <a:t>of public parties and </a:t>
            </a:r>
            <a:r>
              <a:rPr lang="en-US" sz="20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58% </a:t>
            </a:r>
            <a:r>
              <a:rPr lang="en-US" sz="2000" dirty="0">
                <a:effectLst/>
                <a:latin typeface="Calibri" panose="020F0502020204030204" pitchFamily="34" charset="0"/>
                <a:ea typeface="Calibri" panose="020F0502020204030204" pitchFamily="34" charset="0"/>
                <a:cs typeface="Calibri" panose="020F0502020204030204" pitchFamily="34" charset="0"/>
              </a:rPr>
              <a:t>of private parties… </a:t>
            </a:r>
            <a:endParaRPr sz="20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foresee the need to be clearer in the future about the formality of this relationship</a:t>
            </a:r>
            <a:endParaRPr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ular Callout 5"/>
          <p:cNvSpPr/>
          <p:nvPr/>
        </p:nvSpPr>
        <p:spPr>
          <a:xfrm>
            <a:off x="7104011" y="4682873"/>
            <a:ext cx="4232409" cy="129968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Private and public sector actors rated the importance of the cooperation at </a:t>
            </a:r>
            <a:r>
              <a:rPr lang="en-US" sz="20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8,8</a:t>
            </a:r>
            <a:r>
              <a:rPr lang="en-US" sz="2000" dirty="0">
                <a:effectLst/>
                <a:latin typeface="Calibri" panose="020F0502020204030204" pitchFamily="34" charset="0"/>
                <a:ea typeface="Calibri" panose="020F0502020204030204" pitchFamily="34" charset="0"/>
                <a:cs typeface="Calibri" panose="020F0502020204030204" pitchFamily="34" charset="0"/>
              </a:rPr>
              <a:t> out of 10</a:t>
            </a:r>
            <a:endParaRPr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2"/>
          <p:cNvSpPr txBox="1">
            <a:spLocks/>
          </p:cNvSpPr>
          <p:nvPr/>
        </p:nvSpPr>
        <p:spPr>
          <a:xfrm>
            <a:off x="1146628" y="1567801"/>
            <a:ext cx="2754040" cy="410875"/>
          </a:xfrm>
          <a:prstGeom prst="rect">
            <a:avLst/>
          </a:prstGeom>
          <a:ln w="28575">
            <a:noFill/>
          </a:ln>
        </p:spPr>
        <p:txBody>
          <a:bodyPr vert="horz" lIns="91440" tIns="45720" rIns="91440" bIns="45720" rtlCol="0" anchor="ctr">
            <a:normAutofit lnSpcReduction="10000"/>
          </a:bodyPr>
          <a:lstStyle>
            <a:lvl1pPr marL="0" indent="0" algn="l" defTabSz="457200" rtl="0" eaLnBrk="1" latinLnBrk="0" hangingPunct="1">
              <a:spcBef>
                <a:spcPct val="20000"/>
              </a:spcBef>
              <a:buFont typeface="Arial" panose="020B0604020202020204" pitchFamily="34" charset="0"/>
              <a:buNone/>
              <a:defRPr sz="2400" b="1" kern="1200">
                <a:solidFill>
                  <a:srgbClr val="004047"/>
                </a:solidFill>
                <a:latin typeface="Century Gothic"/>
                <a:ea typeface="+mn-ea"/>
                <a:cs typeface="Century Gothic"/>
              </a:defRPr>
            </a:lvl1pPr>
            <a:lvl2pPr marL="742950" indent="-285750" algn="l" defTabSz="457200" rtl="0" eaLnBrk="1" latinLnBrk="0" hangingPunct="1">
              <a:spcBef>
                <a:spcPct val="20000"/>
              </a:spcBef>
              <a:buClr>
                <a:schemeClr val="accent1"/>
              </a:buClr>
              <a:buSzPct val="100000"/>
              <a:buFont typeface="Arial" panose="020B0604020202020204" pitchFamily="34" charset="0"/>
              <a:buChar char="•"/>
              <a:defRPr sz="2400" b="0" i="0" kern="1200" baseline="0">
                <a:solidFill>
                  <a:srgbClr val="004047"/>
                </a:solidFill>
                <a:latin typeface="Century Gothic"/>
                <a:ea typeface="+mn-ea"/>
                <a:cs typeface="Century Gothic"/>
              </a:defRPr>
            </a:lvl2pPr>
            <a:lvl3pPr marL="1143000" indent="-228600" algn="l" defTabSz="457200" rtl="0" eaLnBrk="1" latinLnBrk="0" hangingPunct="1">
              <a:spcBef>
                <a:spcPct val="20000"/>
              </a:spcBef>
              <a:buClr>
                <a:schemeClr val="accent1"/>
              </a:buClr>
              <a:buSzPct val="5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Clr>
                <a:schemeClr val="accent1"/>
              </a:buClr>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00000"/>
              <a:buFontTx/>
              <a:buBlip>
                <a:blip r:embed="rId3"/>
              </a:buBlip>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chemeClr val="accent1"/>
                </a:solidFill>
                <a:latin typeface="Calibri" panose="020F0502020204030204" pitchFamily="34" charset="0"/>
                <a:cs typeface="Calibri" panose="020F0502020204030204" pitchFamily="34" charset="0"/>
              </a:rPr>
              <a:t>45 stakeholder responses</a:t>
            </a:r>
            <a:r>
              <a:rPr lang="en-US" sz="2200" dirty="0">
                <a:solidFill>
                  <a:schemeClr val="accent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9544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a:t>
            </a:r>
            <a:br>
              <a:rPr lang="en-US" dirty="0"/>
            </a:br>
            <a:r>
              <a:rPr lang="en-US" dirty="0"/>
              <a:t>of COVID-19</a:t>
            </a:r>
          </a:p>
        </p:txBody>
      </p:sp>
      <p:sp>
        <p:nvSpPr>
          <p:cNvPr id="3" name="Text Placeholder 2"/>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47700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1022" y="133656"/>
            <a:ext cx="7933267" cy="1325563"/>
          </a:xfrm>
        </p:spPr>
        <p:txBody>
          <a:bodyPr>
            <a:normAutofit fontScale="90000"/>
          </a:bodyPr>
          <a:lstStyle/>
          <a:p>
            <a:r>
              <a:rPr lang="en-US" dirty="0"/>
              <a:t>Impact of COVID-19 on the governance of mobility innovations</a:t>
            </a:r>
          </a:p>
        </p:txBody>
      </p:sp>
      <p:cxnSp>
        <p:nvCxnSpPr>
          <p:cNvPr id="4" name="Connecteur droit avec flèche 4">
            <a:extLst>
              <a:ext uri="{FF2B5EF4-FFF2-40B4-BE49-F238E27FC236}">
                <a16:creationId xmlns:a16="http://schemas.microsoft.com/office/drawing/2014/main" id="{C942CF31-93D0-47AC-8C3C-581FF3B4A9E4}"/>
              </a:ext>
            </a:extLst>
          </p:cNvPr>
          <p:cNvCxnSpPr>
            <a:cxnSpLocks/>
          </p:cNvCxnSpPr>
          <p:nvPr/>
        </p:nvCxnSpPr>
        <p:spPr>
          <a:xfrm flipH="1" flipV="1">
            <a:off x="2925858" y="1471542"/>
            <a:ext cx="1987" cy="4851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7">
            <a:extLst>
              <a:ext uri="{FF2B5EF4-FFF2-40B4-BE49-F238E27FC236}">
                <a16:creationId xmlns:a16="http://schemas.microsoft.com/office/drawing/2014/main" id="{CAFC694F-271B-4B88-A74D-F1CB83B02069}"/>
              </a:ext>
            </a:extLst>
          </p:cNvPr>
          <p:cNvCxnSpPr>
            <a:cxnSpLocks/>
          </p:cNvCxnSpPr>
          <p:nvPr/>
        </p:nvCxnSpPr>
        <p:spPr>
          <a:xfrm>
            <a:off x="2868846" y="6239818"/>
            <a:ext cx="6829732" cy="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13">
            <a:extLst>
              <a:ext uri="{FF2B5EF4-FFF2-40B4-BE49-F238E27FC236}">
                <a16:creationId xmlns:a16="http://schemas.microsoft.com/office/drawing/2014/main" id="{F65ADEED-A1F3-43AA-8506-33C751526621}"/>
              </a:ext>
            </a:extLst>
          </p:cNvPr>
          <p:cNvSpPr txBox="1"/>
          <p:nvPr/>
        </p:nvSpPr>
        <p:spPr>
          <a:xfrm>
            <a:off x="1384906" y="2192621"/>
            <a:ext cx="1419266" cy="307777"/>
          </a:xfrm>
          <a:prstGeom prst="rect">
            <a:avLst/>
          </a:prstGeom>
          <a:noFill/>
        </p:spPr>
        <p:txBody>
          <a:bodyPr wrap="square" lIns="91440" tIns="45720" rIns="91440" bIns="45720" rtlCol="0" anchor="t">
            <a:spAutoFit/>
          </a:bodyPr>
          <a:lstStyle/>
          <a:p>
            <a:pPr algn="r"/>
            <a:r>
              <a:rPr lang="fr-FR" sz="1400" b="1" dirty="0">
                <a:latin typeface="Calibri" panose="020F0502020204030204" pitchFamily="34" charset="0"/>
                <a:cs typeface="Calibri" panose="020F0502020204030204" pitchFamily="34" charset="0"/>
              </a:rPr>
              <a:t>Collaborative</a:t>
            </a:r>
            <a:endParaRPr lang="en-GB" sz="1200" b="1" dirty="0">
              <a:latin typeface="Calibri" panose="020F0502020204030204" pitchFamily="34" charset="0"/>
              <a:cs typeface="Calibri" panose="020F0502020204030204" pitchFamily="34" charset="0"/>
            </a:endParaRPr>
          </a:p>
        </p:txBody>
      </p:sp>
      <p:sp>
        <p:nvSpPr>
          <p:cNvPr id="7" name="ZoneTexte 14">
            <a:extLst>
              <a:ext uri="{FF2B5EF4-FFF2-40B4-BE49-F238E27FC236}">
                <a16:creationId xmlns:a16="http://schemas.microsoft.com/office/drawing/2014/main" id="{20AA50EE-49A6-4D55-AD65-1EA4D4E3B8E0}"/>
              </a:ext>
            </a:extLst>
          </p:cNvPr>
          <p:cNvSpPr txBox="1"/>
          <p:nvPr/>
        </p:nvSpPr>
        <p:spPr>
          <a:xfrm>
            <a:off x="1255020" y="5756599"/>
            <a:ext cx="1551319" cy="307777"/>
          </a:xfrm>
          <a:prstGeom prst="rect">
            <a:avLst/>
          </a:prstGeom>
          <a:noFill/>
        </p:spPr>
        <p:txBody>
          <a:bodyPr wrap="square" lIns="91440" tIns="45720" rIns="91440" bIns="45720" rtlCol="0" anchor="t">
            <a:spAutoFit/>
          </a:bodyPr>
          <a:lstStyle/>
          <a:p>
            <a:pPr algn="r"/>
            <a:r>
              <a:rPr lang="fr-FR" sz="1400" b="1" dirty="0">
                <a:latin typeface="Calibri" panose="020F0502020204030204" pitchFamily="34" charset="0"/>
                <a:cs typeface="Calibri" panose="020F0502020204030204" pitchFamily="34" charset="0"/>
              </a:rPr>
              <a:t>Restrictive </a:t>
            </a:r>
            <a:r>
              <a:rPr lang="fr-FR" sz="1400" b="1" err="1">
                <a:latin typeface="Calibri" panose="020F0502020204030204" pitchFamily="34" charset="0"/>
                <a:cs typeface="Calibri" panose="020F0502020204030204" pitchFamily="34" charset="0"/>
              </a:rPr>
              <a:t>rules</a:t>
            </a:r>
            <a:endParaRPr lang="fr-FR" sz="1400" b="1">
              <a:latin typeface="Calibri" panose="020F0502020204030204" pitchFamily="34" charset="0"/>
              <a:cs typeface="Calibri" panose="020F0502020204030204" pitchFamily="34" charset="0"/>
            </a:endParaRPr>
          </a:p>
        </p:txBody>
      </p:sp>
      <p:sp>
        <p:nvSpPr>
          <p:cNvPr id="8" name="ZoneTexte 16">
            <a:extLst>
              <a:ext uri="{FF2B5EF4-FFF2-40B4-BE49-F238E27FC236}">
                <a16:creationId xmlns:a16="http://schemas.microsoft.com/office/drawing/2014/main" id="{81B46A89-0AFA-4345-8AF6-781592362C65}"/>
              </a:ext>
            </a:extLst>
          </p:cNvPr>
          <p:cNvSpPr txBox="1"/>
          <p:nvPr/>
        </p:nvSpPr>
        <p:spPr>
          <a:xfrm>
            <a:off x="4101743" y="6330595"/>
            <a:ext cx="1277413" cy="307777"/>
          </a:xfrm>
          <a:prstGeom prst="rect">
            <a:avLst/>
          </a:prstGeom>
          <a:noFill/>
        </p:spPr>
        <p:txBody>
          <a:bodyPr wrap="square" lIns="91440" tIns="45720" rIns="91440" bIns="45720" rtlCol="0" anchor="t">
            <a:spAutoFit/>
          </a:bodyPr>
          <a:lstStyle>
            <a:defPPr>
              <a:defRPr lang="en-US"/>
            </a:defPPr>
            <a:lvl1pPr algn="r">
              <a:defRPr sz="1400" b="1">
                <a:latin typeface="Minion Pro" panose="02040503050306020203" pitchFamily="18" charset="0"/>
              </a:defRPr>
            </a:lvl1pPr>
          </a:lstStyle>
          <a:p>
            <a:pPr algn="ctr"/>
            <a:r>
              <a:rPr lang="fr-FR" dirty="0">
                <a:latin typeface="Calibri" panose="020F0502020204030204" pitchFamily="34" charset="0"/>
                <a:cs typeface="Calibri" panose="020F0502020204030204" pitchFamily="34" charset="0"/>
              </a:rPr>
              <a:t>Short-</a:t>
            </a:r>
            <a:r>
              <a:rPr lang="fr-FR" dirty="0" err="1">
                <a:latin typeface="Calibri" panose="020F0502020204030204" pitchFamily="34" charset="0"/>
                <a:cs typeface="Calibri" panose="020F0502020204030204" pitchFamily="34" charset="0"/>
              </a:rPr>
              <a:t>term</a:t>
            </a:r>
            <a:endParaRPr lang="en-GB" dirty="0">
              <a:latin typeface="Calibri" panose="020F0502020204030204" pitchFamily="34" charset="0"/>
              <a:cs typeface="Calibri" panose="020F0502020204030204" pitchFamily="34" charset="0"/>
            </a:endParaRPr>
          </a:p>
        </p:txBody>
      </p:sp>
      <p:sp>
        <p:nvSpPr>
          <p:cNvPr id="9" name="ZoneTexte 17">
            <a:extLst>
              <a:ext uri="{FF2B5EF4-FFF2-40B4-BE49-F238E27FC236}">
                <a16:creationId xmlns:a16="http://schemas.microsoft.com/office/drawing/2014/main" id="{CA8BB2C4-94A8-4B92-B6B4-2E22B7F13CA5}"/>
              </a:ext>
            </a:extLst>
          </p:cNvPr>
          <p:cNvSpPr txBox="1"/>
          <p:nvPr/>
        </p:nvSpPr>
        <p:spPr>
          <a:xfrm>
            <a:off x="6948830" y="6330595"/>
            <a:ext cx="1277413" cy="307777"/>
          </a:xfrm>
          <a:prstGeom prst="rect">
            <a:avLst/>
          </a:prstGeom>
          <a:noFill/>
        </p:spPr>
        <p:txBody>
          <a:bodyPr wrap="square" lIns="91440" tIns="45720" rIns="91440" bIns="45720" rtlCol="0" anchor="t">
            <a:spAutoFit/>
          </a:bodyPr>
          <a:lstStyle>
            <a:defPPr>
              <a:defRPr lang="en-US"/>
            </a:defPPr>
            <a:lvl1pPr algn="ctr">
              <a:defRPr sz="1400" b="1">
                <a:latin typeface="Minion Pro" panose="02040503050306020203" pitchFamily="18" charset="0"/>
              </a:defRPr>
            </a:lvl1pPr>
          </a:lstStyle>
          <a:p>
            <a:r>
              <a:rPr lang="fr-FR" dirty="0">
                <a:latin typeface="Calibri" panose="020F0502020204030204" pitchFamily="34" charset="0"/>
                <a:cs typeface="Calibri" panose="020F0502020204030204" pitchFamily="34" charset="0"/>
              </a:rPr>
              <a:t>Long-</a:t>
            </a:r>
            <a:r>
              <a:rPr lang="fr-FR" dirty="0" err="1">
                <a:latin typeface="Calibri" panose="020F0502020204030204" pitchFamily="34" charset="0"/>
                <a:cs typeface="Calibri" panose="020F0502020204030204" pitchFamily="34" charset="0"/>
              </a:rPr>
              <a:t>term</a:t>
            </a:r>
            <a:endParaRPr lang="en-GB" dirty="0">
              <a:latin typeface="Calibri" panose="020F0502020204030204" pitchFamily="34" charset="0"/>
              <a:cs typeface="Calibri" panose="020F0502020204030204" pitchFamily="34" charset="0"/>
            </a:endParaRPr>
          </a:p>
        </p:txBody>
      </p:sp>
      <p:sp>
        <p:nvSpPr>
          <p:cNvPr id="10" name="ZoneTexte 29">
            <a:extLst>
              <a:ext uri="{FF2B5EF4-FFF2-40B4-BE49-F238E27FC236}">
                <a16:creationId xmlns:a16="http://schemas.microsoft.com/office/drawing/2014/main" id="{B07CA4D7-10CF-4158-9C62-CB72352466B7}"/>
              </a:ext>
            </a:extLst>
          </p:cNvPr>
          <p:cNvSpPr txBox="1"/>
          <p:nvPr/>
        </p:nvSpPr>
        <p:spPr>
          <a:xfrm>
            <a:off x="6818468" y="5687714"/>
            <a:ext cx="2575536" cy="461665"/>
          </a:xfrm>
          <a:prstGeom prst="rect">
            <a:avLst/>
          </a:prstGeom>
          <a:noFill/>
        </p:spPr>
        <p:txBody>
          <a:bodyPr wrap="square" lIns="91440" tIns="45720" rIns="91440" bIns="45720" rtlCol="0" anchor="t">
            <a:spAutoFit/>
          </a:bodyPr>
          <a:lstStyle/>
          <a:p>
            <a:pPr>
              <a:spcAft>
                <a:spcPts val="400"/>
              </a:spcAft>
            </a:pPr>
            <a:r>
              <a:rPr lang="fr-FR" sz="1200" dirty="0" err="1">
                <a:solidFill>
                  <a:srgbClr val="000000"/>
                </a:solidFill>
                <a:latin typeface="Calibri" panose="020F0502020204030204" pitchFamily="34" charset="0"/>
                <a:ea typeface="+mn-lt"/>
                <a:cs typeface="Calibri" panose="020F0502020204030204" pitchFamily="34" charset="0"/>
              </a:rPr>
              <a:t>Reduced</a:t>
            </a:r>
            <a:r>
              <a:rPr lang="fr-FR" sz="1200" dirty="0">
                <a:solidFill>
                  <a:srgbClr val="000000"/>
                </a:solidFill>
                <a:latin typeface="Calibri" panose="020F0502020204030204" pitchFamily="34" charset="0"/>
                <a:ea typeface="+mn-lt"/>
                <a:cs typeface="Calibri" panose="020F0502020204030204" pitchFamily="34" charset="0"/>
              </a:rPr>
              <a:t> R&amp;D </a:t>
            </a:r>
            <a:r>
              <a:rPr lang="fr-FR" sz="1200" dirty="0" err="1">
                <a:solidFill>
                  <a:srgbClr val="000000"/>
                </a:solidFill>
                <a:latin typeface="Calibri" panose="020F0502020204030204" pitchFamily="34" charset="0"/>
                <a:ea typeface="+mn-lt"/>
                <a:cs typeface="Calibri" panose="020F0502020204030204" pitchFamily="34" charset="0"/>
              </a:rPr>
              <a:t>investments</a:t>
            </a:r>
            <a:r>
              <a:rPr lang="fr-FR" sz="1200" dirty="0">
                <a:solidFill>
                  <a:srgbClr val="000000"/>
                </a:solidFill>
                <a:latin typeface="Calibri" panose="020F0502020204030204" pitchFamily="34" charset="0"/>
                <a:ea typeface="+mn-lt"/>
                <a:cs typeface="Calibri" panose="020F0502020204030204" pitchFamily="34" charset="0"/>
              </a:rPr>
              <a:t> due to post-</a:t>
            </a:r>
            <a:r>
              <a:rPr lang="fr-FR" sz="1200" dirty="0" err="1">
                <a:solidFill>
                  <a:srgbClr val="000000"/>
                </a:solidFill>
                <a:latin typeface="Calibri" panose="020F0502020204030204" pitchFamily="34" charset="0"/>
                <a:ea typeface="+mn-lt"/>
                <a:cs typeface="Calibri" panose="020F0502020204030204" pitchFamily="34" charset="0"/>
              </a:rPr>
              <a:t>pandemic</a:t>
            </a:r>
            <a:r>
              <a:rPr lang="fr-FR" sz="1200" dirty="0">
                <a:solidFill>
                  <a:srgbClr val="000000"/>
                </a:solidFill>
                <a:latin typeface="Calibri" panose="020F0502020204030204" pitchFamily="34" charset="0"/>
                <a:ea typeface="+mn-lt"/>
                <a:cs typeface="Calibri" panose="020F0502020204030204" pitchFamily="34" charset="0"/>
              </a:rPr>
              <a:t> </a:t>
            </a:r>
            <a:r>
              <a:rPr lang="fr-FR" sz="1200" dirty="0" err="1">
                <a:solidFill>
                  <a:srgbClr val="000000"/>
                </a:solidFill>
                <a:latin typeface="Calibri" panose="020F0502020204030204" pitchFamily="34" charset="0"/>
                <a:ea typeface="+mn-lt"/>
                <a:cs typeface="Calibri" panose="020F0502020204030204" pitchFamily="34" charset="0"/>
              </a:rPr>
              <a:t>uncertainty</a:t>
            </a:r>
            <a:endParaRPr lang="fr-FR" sz="1200" dirty="0">
              <a:solidFill>
                <a:srgbClr val="000000"/>
              </a:solidFill>
              <a:latin typeface="Calibri" panose="020F0502020204030204" pitchFamily="34" charset="0"/>
              <a:ea typeface="+mn-lt"/>
              <a:cs typeface="Calibri" panose="020F0502020204030204" pitchFamily="34" charset="0"/>
            </a:endParaRPr>
          </a:p>
        </p:txBody>
      </p:sp>
      <p:sp>
        <p:nvSpPr>
          <p:cNvPr id="11" name="ZoneTexte 17">
            <a:extLst>
              <a:ext uri="{FF2B5EF4-FFF2-40B4-BE49-F238E27FC236}">
                <a16:creationId xmlns:a16="http://schemas.microsoft.com/office/drawing/2014/main" id="{97E6C23F-72B8-4044-B5E9-1F91D3B457E6}"/>
              </a:ext>
            </a:extLst>
          </p:cNvPr>
          <p:cNvSpPr txBox="1"/>
          <p:nvPr/>
        </p:nvSpPr>
        <p:spPr>
          <a:xfrm>
            <a:off x="8355038" y="6250097"/>
            <a:ext cx="2331673" cy="461665"/>
          </a:xfrm>
          <a:prstGeom prst="rect">
            <a:avLst/>
          </a:prstGeom>
          <a:noFill/>
        </p:spPr>
        <p:txBody>
          <a:bodyPr wrap="square" lIns="91440" tIns="45720" rIns="91440" bIns="45720" rtlCol="0" anchor="t">
            <a:spAutoFit/>
          </a:bodyPr>
          <a:lstStyle/>
          <a:p>
            <a:pPr algn="r"/>
            <a:r>
              <a:rPr lang="fr-FR" sz="1200" dirty="0">
                <a:latin typeface="Calibri" panose="020F0502020204030204" pitchFamily="34" charset="0"/>
                <a:cs typeface="Calibri" panose="020F0502020204030204" pitchFamily="34" charset="0"/>
              </a:rPr>
              <a:t>Impact on the </a:t>
            </a:r>
            <a:r>
              <a:rPr lang="fr-FR" sz="1200" dirty="0" err="1">
                <a:latin typeface="Calibri" panose="020F0502020204030204" pitchFamily="34" charset="0"/>
                <a:cs typeface="Calibri" panose="020F0502020204030204" pitchFamily="34" charset="0"/>
              </a:rPr>
              <a:t>governance</a:t>
            </a:r>
            <a:r>
              <a:rPr lang="fr-FR" sz="1200" dirty="0">
                <a:latin typeface="Calibri" panose="020F0502020204030204" pitchFamily="34" charset="0"/>
                <a:cs typeface="Calibri" panose="020F0502020204030204" pitchFamily="34" charset="0"/>
              </a:rPr>
              <a:t> of disruptive </a:t>
            </a:r>
            <a:r>
              <a:rPr lang="fr-FR" sz="1200" dirty="0" err="1">
                <a:latin typeface="Calibri" panose="020F0502020204030204" pitchFamily="34" charset="0"/>
                <a:cs typeface="Calibri" panose="020F0502020204030204" pitchFamily="34" charset="0"/>
              </a:rPr>
              <a:t>mobility</a:t>
            </a:r>
            <a:r>
              <a:rPr lang="fr-FR" sz="1200" dirty="0">
                <a:latin typeface="Calibri" panose="020F0502020204030204" pitchFamily="34" charset="0"/>
                <a:cs typeface="Calibri" panose="020F0502020204030204" pitchFamily="34" charset="0"/>
              </a:rPr>
              <a:t> innovations</a:t>
            </a:r>
          </a:p>
        </p:txBody>
      </p:sp>
      <p:sp>
        <p:nvSpPr>
          <p:cNvPr id="12" name="ZoneTexte 17">
            <a:extLst>
              <a:ext uri="{FF2B5EF4-FFF2-40B4-BE49-F238E27FC236}">
                <a16:creationId xmlns:a16="http://schemas.microsoft.com/office/drawing/2014/main" id="{F2B5E409-8B08-44A7-A583-DA4666FF9209}"/>
              </a:ext>
            </a:extLst>
          </p:cNvPr>
          <p:cNvSpPr txBox="1"/>
          <p:nvPr/>
        </p:nvSpPr>
        <p:spPr>
          <a:xfrm>
            <a:off x="1129349" y="1291201"/>
            <a:ext cx="1748156" cy="461665"/>
          </a:xfrm>
          <a:prstGeom prst="rect">
            <a:avLst/>
          </a:prstGeom>
          <a:noFill/>
        </p:spPr>
        <p:txBody>
          <a:bodyPr wrap="square" lIns="91440" tIns="45720" rIns="91440" bIns="45720" rtlCol="0" anchor="t">
            <a:spAutoFit/>
          </a:bodyPr>
          <a:lstStyle/>
          <a:p>
            <a:pPr algn="r"/>
            <a:r>
              <a:rPr lang="fr-FR" sz="1200" dirty="0" err="1">
                <a:latin typeface="Calibri" panose="020F0502020204030204" pitchFamily="34" charset="0"/>
                <a:cs typeface="Calibri" panose="020F0502020204030204" pitchFamily="34" charset="0"/>
              </a:rPr>
              <a:t>Governance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principles</a:t>
            </a:r>
            <a:r>
              <a:rPr lang="fr-FR" sz="1200" dirty="0">
                <a:latin typeface="Calibri" panose="020F0502020204030204" pitchFamily="34" charset="0"/>
                <a:cs typeface="Calibri" panose="020F0502020204030204" pitchFamily="34" charset="0"/>
              </a:rPr>
              <a:t> and </a:t>
            </a:r>
            <a:r>
              <a:rPr lang="fr-FR" sz="1200" dirty="0" err="1">
                <a:latin typeface="Calibri" panose="020F0502020204030204" pitchFamily="34" charset="0"/>
                <a:cs typeface="Calibri" panose="020F0502020204030204" pitchFamily="34" charset="0"/>
              </a:rPr>
              <a:t>models</a:t>
            </a:r>
            <a:endParaRPr lang="en-US" dirty="0" err="1">
              <a:latin typeface="Calibri" panose="020F0502020204030204" pitchFamily="34" charset="0"/>
              <a:cs typeface="Calibri" panose="020F0502020204030204" pitchFamily="34" charset="0"/>
            </a:endParaRPr>
          </a:p>
        </p:txBody>
      </p:sp>
      <p:sp>
        <p:nvSpPr>
          <p:cNvPr id="13" name="ZoneTexte 20">
            <a:extLst>
              <a:ext uri="{FF2B5EF4-FFF2-40B4-BE49-F238E27FC236}">
                <a16:creationId xmlns:a16="http://schemas.microsoft.com/office/drawing/2014/main" id="{01B564CC-A828-4E28-A374-D947E3A6A0E4}"/>
              </a:ext>
            </a:extLst>
          </p:cNvPr>
          <p:cNvSpPr txBox="1"/>
          <p:nvPr/>
        </p:nvSpPr>
        <p:spPr>
          <a:xfrm>
            <a:off x="1220383" y="3625139"/>
            <a:ext cx="1578239" cy="307777"/>
          </a:xfrm>
          <a:prstGeom prst="rect">
            <a:avLst/>
          </a:prstGeom>
          <a:noFill/>
        </p:spPr>
        <p:txBody>
          <a:bodyPr wrap="square" lIns="91440" tIns="45720" rIns="91440" bIns="45720" rtlCol="0" anchor="t">
            <a:spAutoFit/>
          </a:bodyPr>
          <a:lstStyle/>
          <a:p>
            <a:pPr algn="r"/>
            <a:r>
              <a:rPr lang="fr-FR" sz="1400" b="1" dirty="0" err="1">
                <a:latin typeface="Calibri" panose="020F0502020204030204" pitchFamily="34" charset="0"/>
                <a:cs typeface="Calibri" panose="020F0502020204030204" pitchFamily="34" charset="0"/>
              </a:rPr>
              <a:t>Outcome-based</a:t>
            </a:r>
            <a:r>
              <a:rPr lang="fr-FR" sz="1400" b="1" dirty="0">
                <a:latin typeface="Calibri" panose="020F0502020204030204" pitchFamily="34" charset="0"/>
                <a:cs typeface="Calibri" panose="020F0502020204030204" pitchFamily="34" charset="0"/>
              </a:rPr>
              <a:t> </a:t>
            </a:r>
          </a:p>
        </p:txBody>
      </p:sp>
      <p:sp>
        <p:nvSpPr>
          <p:cNvPr id="14" name="ZoneTexte 26">
            <a:extLst>
              <a:ext uri="{FF2B5EF4-FFF2-40B4-BE49-F238E27FC236}">
                <a16:creationId xmlns:a16="http://schemas.microsoft.com/office/drawing/2014/main" id="{785B9D4D-8F15-4F5F-9319-990776D2EA22}"/>
              </a:ext>
            </a:extLst>
          </p:cNvPr>
          <p:cNvSpPr txBox="1"/>
          <p:nvPr/>
        </p:nvSpPr>
        <p:spPr>
          <a:xfrm>
            <a:off x="1229042" y="2908880"/>
            <a:ext cx="1578239" cy="307777"/>
          </a:xfrm>
          <a:prstGeom prst="rect">
            <a:avLst/>
          </a:prstGeom>
          <a:noFill/>
        </p:spPr>
        <p:txBody>
          <a:bodyPr wrap="square" lIns="91440" tIns="45720" rIns="91440" bIns="45720" rtlCol="0" anchor="t">
            <a:spAutoFit/>
          </a:bodyPr>
          <a:lstStyle/>
          <a:p>
            <a:pPr algn="r"/>
            <a:r>
              <a:rPr lang="fr-FR" sz="1400" b="1" dirty="0">
                <a:latin typeface="Calibri" panose="020F0502020204030204" pitchFamily="34" charset="0"/>
                <a:cs typeface="Calibri" panose="020F0502020204030204" pitchFamily="34" charset="0"/>
              </a:rPr>
              <a:t>Adaptive</a:t>
            </a:r>
          </a:p>
        </p:txBody>
      </p:sp>
      <p:sp>
        <p:nvSpPr>
          <p:cNvPr id="15" name="ZoneTexte 32">
            <a:extLst>
              <a:ext uri="{FF2B5EF4-FFF2-40B4-BE49-F238E27FC236}">
                <a16:creationId xmlns:a16="http://schemas.microsoft.com/office/drawing/2014/main" id="{C93D5256-A927-474A-B9CF-F4F65503005E}"/>
              </a:ext>
            </a:extLst>
          </p:cNvPr>
          <p:cNvSpPr txBox="1"/>
          <p:nvPr/>
        </p:nvSpPr>
        <p:spPr>
          <a:xfrm>
            <a:off x="5049696" y="2484513"/>
            <a:ext cx="3434658"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anchor="t">
            <a:spAutoFit/>
          </a:bodyPr>
          <a:lstStyle/>
          <a:p>
            <a:pPr>
              <a:spcAft>
                <a:spcPts val="400"/>
              </a:spcAft>
            </a:pPr>
            <a:r>
              <a:rPr lang="fr-FR" sz="1200" dirty="0">
                <a:solidFill>
                  <a:srgbClr val="000000"/>
                </a:solidFill>
                <a:latin typeface="Calibri" panose="020F0502020204030204" pitchFamily="34" charset="0"/>
                <a:cs typeface="Calibri" panose="020F0502020204030204" pitchFamily="34" charset="0"/>
              </a:rPr>
              <a:t>Collaboration </a:t>
            </a:r>
            <a:r>
              <a:rPr lang="fr-FR" sz="1200" err="1">
                <a:solidFill>
                  <a:srgbClr val="000000"/>
                </a:solidFill>
                <a:latin typeface="Calibri" panose="020F0502020204030204" pitchFamily="34" charset="0"/>
                <a:cs typeface="Calibri" panose="020F0502020204030204" pitchFamily="34" charset="0"/>
              </a:rPr>
              <a:t>with</a:t>
            </a:r>
            <a:r>
              <a:rPr lang="fr-FR" sz="1200">
                <a:solidFill>
                  <a:srgbClr val="000000"/>
                </a:solidFill>
                <a:latin typeface="Calibri" panose="020F0502020204030204" pitchFamily="34" charset="0"/>
                <a:cs typeface="Calibri" panose="020F0502020204030204" pitchFamily="34" charset="0"/>
              </a:rPr>
              <a:t> data service providers for adaptive </a:t>
            </a:r>
            <a:r>
              <a:rPr lang="fr-FR" sz="1200" err="1">
                <a:solidFill>
                  <a:srgbClr val="000000"/>
                </a:solidFill>
                <a:latin typeface="Calibri" panose="020F0502020204030204" pitchFamily="34" charset="0"/>
                <a:cs typeface="Calibri" panose="020F0502020204030204" pitchFamily="34" charset="0"/>
              </a:rPr>
              <a:t>policy-making</a:t>
            </a:r>
            <a:r>
              <a:rPr lang="fr-FR" sz="1200">
                <a:solidFill>
                  <a:srgbClr val="000000"/>
                </a:solidFill>
                <a:latin typeface="Calibri" panose="020F0502020204030204" pitchFamily="34" charset="0"/>
                <a:cs typeface="Calibri" panose="020F0502020204030204" pitchFamily="34" charset="0"/>
              </a:rPr>
              <a:t> based on data analysis</a:t>
            </a:r>
            <a:endParaRPr lang="fr-FR" sz="1200" dirty="0">
              <a:solidFill>
                <a:srgbClr val="000000"/>
              </a:solidFill>
              <a:latin typeface="Calibri" panose="020F0502020204030204" pitchFamily="34" charset="0"/>
              <a:cs typeface="Calibri" panose="020F0502020204030204" pitchFamily="34" charset="0"/>
            </a:endParaRPr>
          </a:p>
        </p:txBody>
      </p:sp>
      <p:sp>
        <p:nvSpPr>
          <p:cNvPr id="16" name="ZoneTexte 34">
            <a:extLst>
              <a:ext uri="{FF2B5EF4-FFF2-40B4-BE49-F238E27FC236}">
                <a16:creationId xmlns:a16="http://schemas.microsoft.com/office/drawing/2014/main" id="{E3FDA4C5-BE10-4F34-8FEA-EDE9DBE26E98}"/>
              </a:ext>
            </a:extLst>
          </p:cNvPr>
          <p:cNvSpPr txBox="1"/>
          <p:nvPr/>
        </p:nvSpPr>
        <p:spPr>
          <a:xfrm>
            <a:off x="3822423" y="4131144"/>
            <a:ext cx="2447441" cy="461665"/>
          </a:xfrm>
          <a:prstGeom prst="rect">
            <a:avLst/>
          </a:prstGeom>
          <a:noFill/>
        </p:spPr>
        <p:txBody>
          <a:bodyPr wrap="square" lIns="91440" tIns="45720" rIns="91440" bIns="45720" rtlCol="0" anchor="t">
            <a:spAutoFit/>
          </a:bodyPr>
          <a:lstStyle/>
          <a:p>
            <a:pPr>
              <a:spcAft>
                <a:spcPts val="400"/>
              </a:spcAft>
            </a:pPr>
            <a:r>
              <a:rPr lang="fr-FR" sz="1200" dirty="0" err="1">
                <a:solidFill>
                  <a:srgbClr val="000000"/>
                </a:solidFill>
                <a:latin typeface="Calibri" panose="020F0502020204030204" pitchFamily="34" charset="0"/>
                <a:ea typeface="+mn-lt"/>
                <a:cs typeface="Calibri" panose="020F0502020204030204" pitchFamily="34" charset="0"/>
              </a:rPr>
              <a:t>Temporary</a:t>
            </a:r>
            <a:r>
              <a:rPr lang="fr-FR" sz="1200" dirty="0">
                <a:solidFill>
                  <a:srgbClr val="000000"/>
                </a:solidFill>
                <a:latin typeface="Calibri" panose="020F0502020204030204" pitchFamily="34" charset="0"/>
                <a:ea typeface="+mn-lt"/>
                <a:cs typeface="Calibri" panose="020F0502020204030204" pitchFamily="34" charset="0"/>
              </a:rPr>
              <a:t> re-</a:t>
            </a:r>
            <a:r>
              <a:rPr lang="fr-FR" sz="1200" dirty="0" err="1">
                <a:solidFill>
                  <a:srgbClr val="000000"/>
                </a:solidFill>
                <a:latin typeface="Calibri" panose="020F0502020204030204" pitchFamily="34" charset="0"/>
                <a:ea typeface="+mn-lt"/>
                <a:cs typeface="Calibri" panose="020F0502020204030204" pitchFamily="34" charset="0"/>
              </a:rPr>
              <a:t>spacing</a:t>
            </a:r>
            <a:r>
              <a:rPr lang="fr-FR" sz="1200" dirty="0">
                <a:solidFill>
                  <a:srgbClr val="000000"/>
                </a:solidFill>
                <a:latin typeface="Calibri" panose="020F0502020204030204" pitchFamily="34" charset="0"/>
                <a:ea typeface="+mn-lt"/>
                <a:cs typeface="Calibri" panose="020F0502020204030204" pitchFamily="34" charset="0"/>
              </a:rPr>
              <a:t> of </a:t>
            </a:r>
            <a:r>
              <a:rPr lang="fr-FR" sz="1200" dirty="0" err="1">
                <a:solidFill>
                  <a:srgbClr val="000000"/>
                </a:solidFill>
                <a:latin typeface="Calibri" panose="020F0502020204030204" pitchFamily="34" charset="0"/>
                <a:ea typeface="+mn-lt"/>
                <a:cs typeface="Calibri" panose="020F0502020204030204" pitchFamily="34" charset="0"/>
              </a:rPr>
              <a:t>cities</a:t>
            </a:r>
            <a:r>
              <a:rPr lang="fr-FR" sz="1200" dirty="0">
                <a:solidFill>
                  <a:srgbClr val="000000"/>
                </a:solidFill>
                <a:latin typeface="Calibri" panose="020F0502020204030204" pitchFamily="34" charset="0"/>
                <a:ea typeface="+mn-lt"/>
                <a:cs typeface="Calibri" panose="020F0502020204030204" pitchFamily="34" charset="0"/>
              </a:rPr>
              <a:t> to </a:t>
            </a:r>
            <a:r>
              <a:rPr lang="fr-FR" sz="1200" dirty="0" err="1">
                <a:solidFill>
                  <a:srgbClr val="000000"/>
                </a:solidFill>
                <a:latin typeface="Calibri" panose="020F0502020204030204" pitchFamily="34" charset="0"/>
                <a:ea typeface="+mn-lt"/>
                <a:cs typeface="Calibri" panose="020F0502020204030204" pitchFamily="34" charset="0"/>
              </a:rPr>
              <a:t>foster</a:t>
            </a:r>
            <a:r>
              <a:rPr lang="fr-FR" sz="1200" dirty="0">
                <a:solidFill>
                  <a:srgbClr val="000000"/>
                </a:solidFill>
                <a:latin typeface="Calibri" panose="020F0502020204030204" pitchFamily="34" charset="0"/>
                <a:ea typeface="+mn-lt"/>
                <a:cs typeface="Calibri" panose="020F0502020204030204" pitchFamily="34" charset="0"/>
              </a:rPr>
              <a:t> active modes of </a:t>
            </a:r>
            <a:r>
              <a:rPr lang="fr-FR" sz="1200" dirty="0" err="1">
                <a:solidFill>
                  <a:srgbClr val="000000"/>
                </a:solidFill>
                <a:latin typeface="Calibri" panose="020F0502020204030204" pitchFamily="34" charset="0"/>
                <a:ea typeface="+mn-lt"/>
                <a:cs typeface="Calibri" panose="020F0502020204030204" pitchFamily="34" charset="0"/>
              </a:rPr>
              <a:t>travel</a:t>
            </a:r>
            <a:endParaRPr lang="fr-FR" sz="1200" dirty="0">
              <a:solidFill>
                <a:srgbClr val="000000"/>
              </a:solidFill>
              <a:latin typeface="Calibri" panose="020F0502020204030204" pitchFamily="34" charset="0"/>
              <a:ea typeface="+mn-lt"/>
              <a:cs typeface="Calibri" panose="020F0502020204030204" pitchFamily="34" charset="0"/>
            </a:endParaRPr>
          </a:p>
        </p:txBody>
      </p:sp>
      <p:sp>
        <p:nvSpPr>
          <p:cNvPr id="17" name="ZoneTexte 35">
            <a:extLst>
              <a:ext uri="{FF2B5EF4-FFF2-40B4-BE49-F238E27FC236}">
                <a16:creationId xmlns:a16="http://schemas.microsoft.com/office/drawing/2014/main" id="{9A30E432-3A98-4C09-AE72-2D25747DEA29}"/>
              </a:ext>
            </a:extLst>
          </p:cNvPr>
          <p:cNvSpPr txBox="1"/>
          <p:nvPr/>
        </p:nvSpPr>
        <p:spPr>
          <a:xfrm>
            <a:off x="6821450" y="2024067"/>
            <a:ext cx="2708084" cy="478983"/>
          </a:xfrm>
          <a:prstGeom prst="rect">
            <a:avLst/>
          </a:prstGeom>
          <a:noFill/>
        </p:spPr>
        <p:txBody>
          <a:bodyPr wrap="square" lIns="91440" tIns="45720" rIns="91440" bIns="45720" anchor="t">
            <a:spAutoFit/>
          </a:bodyPr>
          <a:lstStyle/>
          <a:p>
            <a:pPr>
              <a:spcAft>
                <a:spcPts val="400"/>
              </a:spcAft>
            </a:pPr>
            <a:r>
              <a:rPr lang="fr-FR" sz="1200" dirty="0">
                <a:solidFill>
                  <a:srgbClr val="000000"/>
                </a:solidFill>
                <a:latin typeface="Calibri" panose="020F0502020204030204" pitchFamily="34" charset="0"/>
                <a:ea typeface="+mn-lt"/>
                <a:cs typeface="Calibri" panose="020F0502020204030204" pitchFamily="34" charset="0"/>
              </a:rPr>
              <a:t>International collaboration for </a:t>
            </a:r>
            <a:r>
              <a:rPr lang="fr-FR" sz="1200" dirty="0" err="1">
                <a:solidFill>
                  <a:srgbClr val="000000"/>
                </a:solidFill>
                <a:latin typeface="Calibri" panose="020F0502020204030204" pitchFamily="34" charset="0"/>
                <a:ea typeface="+mn-lt"/>
                <a:cs typeface="Calibri" panose="020F0502020204030204" pitchFamily="34" charset="0"/>
              </a:rPr>
              <a:t>resilient</a:t>
            </a:r>
            <a:r>
              <a:rPr lang="fr-FR" sz="1200" dirty="0">
                <a:solidFill>
                  <a:srgbClr val="000000"/>
                </a:solidFill>
                <a:latin typeface="Calibri" panose="020F0502020204030204" pitchFamily="34" charset="0"/>
                <a:ea typeface="+mn-lt"/>
                <a:cs typeface="Calibri" panose="020F0502020204030204" pitchFamily="34" charset="0"/>
              </a:rPr>
              <a:t> </a:t>
            </a:r>
            <a:r>
              <a:rPr lang="fr-FR" sz="1200" dirty="0" err="1">
                <a:solidFill>
                  <a:srgbClr val="000000"/>
                </a:solidFill>
                <a:latin typeface="Calibri" panose="020F0502020204030204" pitchFamily="34" charset="0"/>
                <a:ea typeface="+mn-lt"/>
                <a:cs typeface="Calibri" panose="020F0502020204030204" pitchFamily="34" charset="0"/>
              </a:rPr>
              <a:t>mobility</a:t>
            </a:r>
            <a:r>
              <a:rPr lang="fr-FR" sz="1200" dirty="0">
                <a:solidFill>
                  <a:srgbClr val="000000"/>
                </a:solidFill>
                <a:latin typeface="Calibri" panose="020F0502020204030204" pitchFamily="34" charset="0"/>
                <a:ea typeface="+mn-lt"/>
                <a:cs typeface="Calibri" panose="020F0502020204030204" pitchFamily="34" charset="0"/>
              </a:rPr>
              <a:t>, public-</a:t>
            </a:r>
            <a:r>
              <a:rPr lang="fr-FR" sz="1200" dirty="0" err="1">
                <a:solidFill>
                  <a:srgbClr val="000000"/>
                </a:solidFill>
                <a:latin typeface="Calibri" panose="020F0502020204030204" pitchFamily="34" charset="0"/>
                <a:ea typeface="+mn-lt"/>
                <a:cs typeface="Calibri" panose="020F0502020204030204" pitchFamily="34" charset="0"/>
              </a:rPr>
              <a:t>private</a:t>
            </a:r>
            <a:r>
              <a:rPr lang="fr-FR" sz="1200" dirty="0">
                <a:solidFill>
                  <a:srgbClr val="000000"/>
                </a:solidFill>
                <a:latin typeface="Calibri" panose="020F0502020204030204" pitchFamily="34" charset="0"/>
                <a:ea typeface="+mn-lt"/>
                <a:cs typeface="Calibri" panose="020F0502020204030204" pitchFamily="34" charset="0"/>
              </a:rPr>
              <a:t> partnerships</a:t>
            </a:r>
          </a:p>
        </p:txBody>
      </p:sp>
      <p:sp>
        <p:nvSpPr>
          <p:cNvPr id="18" name="ZoneTexte 36">
            <a:extLst>
              <a:ext uri="{FF2B5EF4-FFF2-40B4-BE49-F238E27FC236}">
                <a16:creationId xmlns:a16="http://schemas.microsoft.com/office/drawing/2014/main" id="{6728A1D4-D961-4549-A842-2329989AC4E5}"/>
              </a:ext>
            </a:extLst>
          </p:cNvPr>
          <p:cNvSpPr txBox="1"/>
          <p:nvPr/>
        </p:nvSpPr>
        <p:spPr>
          <a:xfrm>
            <a:off x="6818468" y="3436614"/>
            <a:ext cx="2907261" cy="646331"/>
          </a:xfrm>
          <a:prstGeom prst="rect">
            <a:avLst/>
          </a:prstGeom>
          <a:noFill/>
        </p:spPr>
        <p:txBody>
          <a:bodyPr wrap="square" lIns="91440" tIns="45720" rIns="91440" bIns="45720" anchor="t">
            <a:spAutoFit/>
          </a:bodyPr>
          <a:lstStyle/>
          <a:p>
            <a:pPr>
              <a:spcAft>
                <a:spcPts val="400"/>
              </a:spcAft>
            </a:pPr>
            <a:r>
              <a:rPr lang="fr-FR" sz="1200" err="1">
                <a:solidFill>
                  <a:srgbClr val="000000"/>
                </a:solidFill>
                <a:latin typeface="Calibri" panose="020F0502020204030204" pitchFamily="34" charset="0"/>
                <a:ea typeface="+mn-lt"/>
                <a:cs typeface="Calibri" panose="020F0502020204030204" pitchFamily="34" charset="0"/>
              </a:rPr>
              <a:t>Sustainable</a:t>
            </a:r>
            <a:r>
              <a:rPr lang="fr-FR" sz="1200" dirty="0">
                <a:solidFill>
                  <a:srgbClr val="000000"/>
                </a:solidFill>
                <a:latin typeface="Calibri" panose="020F0502020204030204" pitchFamily="34" charset="0"/>
                <a:ea typeface="+mn-lt"/>
                <a:cs typeface="Calibri" panose="020F0502020204030204" pitchFamily="34" charset="0"/>
              </a:rPr>
              <a:t> </a:t>
            </a:r>
            <a:r>
              <a:rPr lang="fr-FR" sz="1200" err="1">
                <a:solidFill>
                  <a:srgbClr val="000000"/>
                </a:solidFill>
                <a:latin typeface="Calibri" panose="020F0502020204030204" pitchFamily="34" charset="0"/>
                <a:ea typeface="+mn-lt"/>
                <a:cs typeface="Calibri" panose="020F0502020204030204" pitchFamily="34" charset="0"/>
              </a:rPr>
              <a:t>recovery</a:t>
            </a:r>
            <a:r>
              <a:rPr lang="fr-FR" sz="1200" dirty="0">
                <a:solidFill>
                  <a:srgbClr val="000000"/>
                </a:solidFill>
                <a:latin typeface="Calibri" panose="020F0502020204030204" pitchFamily="34" charset="0"/>
                <a:ea typeface="+mn-lt"/>
                <a:cs typeface="Calibri" panose="020F0502020204030204" pitchFamily="34" charset="0"/>
              </a:rPr>
              <a:t> plans and acceleration of sustainable </a:t>
            </a:r>
            <a:r>
              <a:rPr lang="fr-FR" sz="1200">
                <a:solidFill>
                  <a:srgbClr val="000000"/>
                </a:solidFill>
                <a:latin typeface="Calibri" panose="020F0502020204030204" pitchFamily="34" charset="0"/>
                <a:ea typeface="+mn-lt"/>
                <a:cs typeface="Calibri" panose="020F0502020204030204" pitchFamily="34" charset="0"/>
              </a:rPr>
              <a:t>mobility and urban space allocation strategies</a:t>
            </a:r>
            <a:endParaRPr lang="fr-FR" sz="1200" dirty="0">
              <a:solidFill>
                <a:srgbClr val="000000"/>
              </a:solidFill>
              <a:latin typeface="Calibri" panose="020F0502020204030204" pitchFamily="34" charset="0"/>
              <a:cs typeface="Calibri" panose="020F0502020204030204" pitchFamily="34" charset="0"/>
            </a:endParaRPr>
          </a:p>
        </p:txBody>
      </p:sp>
      <p:sp>
        <p:nvSpPr>
          <p:cNvPr id="19" name="ZoneTexte 40">
            <a:extLst>
              <a:ext uri="{FF2B5EF4-FFF2-40B4-BE49-F238E27FC236}">
                <a16:creationId xmlns:a16="http://schemas.microsoft.com/office/drawing/2014/main" id="{A1B20183-338A-4622-88FB-9965C3592681}"/>
              </a:ext>
            </a:extLst>
          </p:cNvPr>
          <p:cNvSpPr txBox="1"/>
          <p:nvPr/>
        </p:nvSpPr>
        <p:spPr>
          <a:xfrm>
            <a:off x="3822423" y="3436002"/>
            <a:ext cx="2876002" cy="461665"/>
          </a:xfrm>
          <a:prstGeom prst="rect">
            <a:avLst/>
          </a:prstGeom>
          <a:noFill/>
        </p:spPr>
        <p:txBody>
          <a:bodyPr wrap="square" lIns="91440" tIns="45720" rIns="91440" bIns="45720" anchor="t">
            <a:spAutoFit/>
          </a:bodyPr>
          <a:lstStyle/>
          <a:p>
            <a:pPr>
              <a:spcAft>
                <a:spcPts val="400"/>
              </a:spcAft>
            </a:pPr>
            <a:r>
              <a:rPr lang="fr-FR" sz="1200" dirty="0">
                <a:solidFill>
                  <a:srgbClr val="000000"/>
                </a:solidFill>
                <a:latin typeface="Calibri" panose="020F0502020204030204" pitchFamily="34" charset="0"/>
                <a:ea typeface="+mn-lt"/>
                <a:cs typeface="Calibri" panose="020F0502020204030204" pitchFamily="34" charset="0"/>
              </a:rPr>
              <a:t>Support for solutions to </a:t>
            </a:r>
            <a:r>
              <a:rPr lang="fr-FR" sz="1200" dirty="0" err="1">
                <a:solidFill>
                  <a:srgbClr val="000000"/>
                </a:solidFill>
                <a:latin typeface="Calibri" panose="020F0502020204030204" pitchFamily="34" charset="0"/>
                <a:ea typeface="+mn-lt"/>
                <a:cs typeface="Calibri" panose="020F0502020204030204" pitchFamily="34" charset="0"/>
              </a:rPr>
              <a:t>ensure</a:t>
            </a:r>
            <a:r>
              <a:rPr lang="fr-FR" sz="1200" dirty="0">
                <a:solidFill>
                  <a:srgbClr val="000000"/>
                </a:solidFill>
                <a:latin typeface="Calibri" panose="020F0502020204030204" pitchFamily="34" charset="0"/>
                <a:ea typeface="+mn-lt"/>
                <a:cs typeface="Calibri" panose="020F0502020204030204" pitchFamily="34" charset="0"/>
              </a:rPr>
              <a:t> social </a:t>
            </a:r>
            <a:r>
              <a:rPr lang="fr-FR" sz="1200" dirty="0" err="1">
                <a:solidFill>
                  <a:srgbClr val="000000"/>
                </a:solidFill>
                <a:latin typeface="Calibri" panose="020F0502020204030204" pitchFamily="34" charset="0"/>
                <a:ea typeface="+mn-lt"/>
                <a:cs typeface="Calibri" panose="020F0502020204030204" pitchFamily="34" charset="0"/>
              </a:rPr>
              <a:t>distancing</a:t>
            </a:r>
            <a:r>
              <a:rPr lang="fr-FR" sz="1200" dirty="0">
                <a:solidFill>
                  <a:srgbClr val="000000"/>
                </a:solidFill>
                <a:latin typeface="Calibri" panose="020F0502020204030204" pitchFamily="34" charset="0"/>
                <a:ea typeface="+mn-lt"/>
                <a:cs typeface="Calibri" panose="020F0502020204030204" pitchFamily="34" charset="0"/>
              </a:rPr>
              <a:t> and contact </a:t>
            </a:r>
            <a:r>
              <a:rPr lang="fr-FR" sz="1200" dirty="0" err="1">
                <a:solidFill>
                  <a:srgbClr val="000000"/>
                </a:solidFill>
                <a:latin typeface="Calibri" panose="020F0502020204030204" pitchFamily="34" charset="0"/>
                <a:ea typeface="+mn-lt"/>
                <a:cs typeface="Calibri" panose="020F0502020204030204" pitchFamily="34" charset="0"/>
              </a:rPr>
              <a:t>reduction</a:t>
            </a:r>
            <a:endParaRPr lang="fr-FR" sz="1200" dirty="0">
              <a:solidFill>
                <a:srgbClr val="000000"/>
              </a:solidFill>
              <a:latin typeface="Calibri" panose="020F0502020204030204" pitchFamily="34" charset="0"/>
              <a:ea typeface="+mn-lt"/>
              <a:cs typeface="Calibri" panose="020F0502020204030204" pitchFamily="34" charset="0"/>
            </a:endParaRPr>
          </a:p>
        </p:txBody>
      </p:sp>
      <p:pic>
        <p:nvPicPr>
          <p:cNvPr id="20" name="Graphique 56" descr="Poignée de main avec un remplissage uni">
            <a:extLst>
              <a:ext uri="{FF2B5EF4-FFF2-40B4-BE49-F238E27FC236}">
                <a16:creationId xmlns:a16="http://schemas.microsoft.com/office/drawing/2014/main" id="{9DCCD91D-4849-4158-9DB4-1E3128AAF997}"/>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176762" y="2047878"/>
            <a:ext cx="572533" cy="572533"/>
          </a:xfrm>
          <a:prstGeom prst="rect">
            <a:avLst/>
          </a:prstGeom>
        </p:spPr>
      </p:pic>
      <p:pic>
        <p:nvPicPr>
          <p:cNvPr id="21" name="Graphique 60" descr="Croissance de l'activité contour">
            <a:extLst>
              <a:ext uri="{FF2B5EF4-FFF2-40B4-BE49-F238E27FC236}">
                <a16:creationId xmlns:a16="http://schemas.microsoft.com/office/drawing/2014/main" id="{1AA7D647-E595-488F-BC8C-5949C610348B}"/>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233046" y="2796939"/>
            <a:ext cx="463718" cy="463718"/>
          </a:xfrm>
          <a:prstGeom prst="rect">
            <a:avLst/>
          </a:prstGeom>
        </p:spPr>
      </p:pic>
      <p:pic>
        <p:nvPicPr>
          <p:cNvPr id="22" name="Graphique 64" descr="Cause à effet avec un remplissage uni">
            <a:extLst>
              <a:ext uri="{FF2B5EF4-FFF2-40B4-BE49-F238E27FC236}">
                <a16:creationId xmlns:a16="http://schemas.microsoft.com/office/drawing/2014/main" id="{6CDB829D-22FA-4264-B1FC-80C973D3C9E9}"/>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189751" y="3433431"/>
            <a:ext cx="542660" cy="542660"/>
          </a:xfrm>
          <a:prstGeom prst="rect">
            <a:avLst/>
          </a:prstGeom>
        </p:spPr>
      </p:pic>
      <p:pic>
        <p:nvPicPr>
          <p:cNvPr id="23" name="Graphique 67" descr="Bécher contour">
            <a:extLst>
              <a:ext uri="{FF2B5EF4-FFF2-40B4-BE49-F238E27FC236}">
                <a16:creationId xmlns:a16="http://schemas.microsoft.com/office/drawing/2014/main" id="{00DC144D-84F4-4481-8F6E-14230127807E}"/>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155114" y="4147856"/>
            <a:ext cx="614312" cy="614312"/>
          </a:xfrm>
          <a:prstGeom prst="rect">
            <a:avLst/>
          </a:prstGeom>
        </p:spPr>
      </p:pic>
      <p:sp>
        <p:nvSpPr>
          <p:cNvPr id="24" name="ZoneTexte 46">
            <a:extLst>
              <a:ext uri="{FF2B5EF4-FFF2-40B4-BE49-F238E27FC236}">
                <a16:creationId xmlns:a16="http://schemas.microsoft.com/office/drawing/2014/main" id="{28F460AA-8B4B-43AB-B88D-3BCAF4B4358A}"/>
              </a:ext>
            </a:extLst>
          </p:cNvPr>
          <p:cNvSpPr txBox="1"/>
          <p:nvPr/>
        </p:nvSpPr>
        <p:spPr>
          <a:xfrm>
            <a:off x="3822423" y="4817628"/>
            <a:ext cx="2924689" cy="646331"/>
          </a:xfrm>
          <a:prstGeom prst="rect">
            <a:avLst/>
          </a:prstGeom>
          <a:noFill/>
        </p:spPr>
        <p:txBody>
          <a:bodyPr wrap="square" lIns="91440" tIns="45720" rIns="91440" bIns="45720" rtlCol="0" anchor="t">
            <a:spAutoFit/>
          </a:bodyPr>
          <a:lstStyle/>
          <a:p>
            <a:pPr>
              <a:spcAft>
                <a:spcPts val="400"/>
              </a:spcAft>
            </a:pPr>
            <a:r>
              <a:rPr lang="fr-FR" sz="1200" dirty="0">
                <a:solidFill>
                  <a:srgbClr val="000000"/>
                </a:solidFill>
                <a:latin typeface="Calibri" panose="020F0502020204030204" pitchFamily="34" charset="0"/>
                <a:ea typeface="+mn-lt"/>
                <a:cs typeface="Calibri" panose="020F0502020204030204" pitchFamily="34" charset="0"/>
              </a:rPr>
              <a:t>Reassuring </a:t>
            </a:r>
            <a:r>
              <a:rPr lang="fr-FR" sz="1200" dirty="0" err="1">
                <a:solidFill>
                  <a:srgbClr val="000000"/>
                </a:solidFill>
                <a:latin typeface="Calibri" panose="020F0502020204030204" pitchFamily="34" charset="0"/>
                <a:ea typeface="+mn-lt"/>
                <a:cs typeface="Calibri" panose="020F0502020204030204" pitchFamily="34" charset="0"/>
              </a:rPr>
              <a:t>passengers</a:t>
            </a:r>
            <a:r>
              <a:rPr lang="fr-FR" sz="1200" dirty="0">
                <a:solidFill>
                  <a:srgbClr val="000000"/>
                </a:solidFill>
                <a:latin typeface="Calibri" panose="020F0502020204030204" pitchFamily="34" charset="0"/>
                <a:ea typeface="+mn-lt"/>
                <a:cs typeface="Calibri" panose="020F0502020204030204" pitchFamily="34" charset="0"/>
              </a:rPr>
              <a:t> </a:t>
            </a:r>
            <a:r>
              <a:rPr lang="fr-FR" sz="1200" dirty="0" err="1">
                <a:solidFill>
                  <a:srgbClr val="000000"/>
                </a:solidFill>
                <a:latin typeface="Calibri" panose="020F0502020204030204" pitchFamily="34" charset="0"/>
                <a:ea typeface="+mn-lt"/>
                <a:cs typeface="Calibri" panose="020F0502020204030204" pitchFamily="34" charset="0"/>
              </a:rPr>
              <a:t>regarding</a:t>
            </a:r>
            <a:r>
              <a:rPr lang="fr-FR" sz="1200" dirty="0">
                <a:solidFill>
                  <a:srgbClr val="000000"/>
                </a:solidFill>
                <a:latin typeface="Calibri" panose="020F0502020204030204" pitchFamily="34" charset="0"/>
                <a:ea typeface="+mn-lt"/>
                <a:cs typeface="Calibri" panose="020F0502020204030204" pitchFamily="34" charset="0"/>
              </a:rPr>
              <a:t> transport </a:t>
            </a:r>
            <a:r>
              <a:rPr lang="fr-FR" sz="1200" dirty="0" err="1">
                <a:solidFill>
                  <a:srgbClr val="000000"/>
                </a:solidFill>
                <a:latin typeface="Calibri" panose="020F0502020204030204" pitchFamily="34" charset="0"/>
                <a:ea typeface="+mn-lt"/>
                <a:cs typeface="Calibri" panose="020F0502020204030204" pitchFamily="34" charset="0"/>
              </a:rPr>
              <a:t>safety</a:t>
            </a:r>
            <a:r>
              <a:rPr lang="fr-FR" sz="1200" dirty="0">
                <a:solidFill>
                  <a:srgbClr val="000000"/>
                </a:solidFill>
                <a:latin typeface="Calibri" panose="020F0502020204030204" pitchFamily="34" charset="0"/>
                <a:ea typeface="+mn-lt"/>
                <a:cs typeface="Calibri" panose="020F0502020204030204" pitchFamily="34" charset="0"/>
              </a:rPr>
              <a:t>, </a:t>
            </a:r>
            <a:r>
              <a:rPr lang="fr-FR" sz="1200" dirty="0" err="1">
                <a:solidFill>
                  <a:srgbClr val="000000"/>
                </a:solidFill>
                <a:latin typeface="Calibri" panose="020F0502020204030204" pitchFamily="34" charset="0"/>
                <a:ea typeface="+mn-lt"/>
                <a:cs typeface="Calibri" panose="020F0502020204030204" pitchFamily="34" charset="0"/>
              </a:rPr>
              <a:t>incentivising</a:t>
            </a:r>
            <a:r>
              <a:rPr lang="fr-FR" sz="1200" dirty="0">
                <a:solidFill>
                  <a:srgbClr val="000000"/>
                </a:solidFill>
                <a:latin typeface="Calibri" panose="020F0502020204030204" pitchFamily="34" charset="0"/>
                <a:ea typeface="+mn-lt"/>
                <a:cs typeface="Calibri" panose="020F0502020204030204" pitchFamily="34" charset="0"/>
              </a:rPr>
              <a:t> people to return to </a:t>
            </a:r>
            <a:r>
              <a:rPr lang="fr-FR" sz="1200" dirty="0" err="1">
                <a:solidFill>
                  <a:srgbClr val="000000"/>
                </a:solidFill>
                <a:latin typeface="Calibri" panose="020F0502020204030204" pitchFamily="34" charset="0"/>
                <a:ea typeface="+mn-lt"/>
                <a:cs typeface="Calibri" panose="020F0502020204030204" pitchFamily="34" charset="0"/>
              </a:rPr>
              <a:t>shared</a:t>
            </a:r>
            <a:r>
              <a:rPr lang="fr-FR" sz="1200" dirty="0">
                <a:solidFill>
                  <a:srgbClr val="000000"/>
                </a:solidFill>
                <a:latin typeface="Calibri" panose="020F0502020204030204" pitchFamily="34" charset="0"/>
                <a:ea typeface="+mn-lt"/>
                <a:cs typeface="Calibri" panose="020F0502020204030204" pitchFamily="34" charset="0"/>
              </a:rPr>
              <a:t> mobility</a:t>
            </a:r>
          </a:p>
        </p:txBody>
      </p:sp>
      <p:pic>
        <p:nvPicPr>
          <p:cNvPr id="25" name="Graphique 70" descr="Toque d'étudiant avec un remplissage uni">
            <a:extLst>
              <a:ext uri="{FF2B5EF4-FFF2-40B4-BE49-F238E27FC236}">
                <a16:creationId xmlns:a16="http://schemas.microsoft.com/office/drawing/2014/main" id="{5E41B04D-6B29-4574-86F4-094AE10E9279}"/>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185421" y="4931553"/>
            <a:ext cx="550266" cy="550266"/>
          </a:xfrm>
          <a:prstGeom prst="rect">
            <a:avLst/>
          </a:prstGeom>
        </p:spPr>
      </p:pic>
      <p:sp>
        <p:nvSpPr>
          <p:cNvPr id="26" name="ZoneTexte 24">
            <a:extLst>
              <a:ext uri="{FF2B5EF4-FFF2-40B4-BE49-F238E27FC236}">
                <a16:creationId xmlns:a16="http://schemas.microsoft.com/office/drawing/2014/main" id="{8950F5F9-B65D-4821-A54D-E6901DE5C53A}"/>
              </a:ext>
            </a:extLst>
          </p:cNvPr>
          <p:cNvSpPr txBox="1"/>
          <p:nvPr/>
        </p:nvSpPr>
        <p:spPr>
          <a:xfrm>
            <a:off x="3822423" y="5703270"/>
            <a:ext cx="2331154" cy="461665"/>
          </a:xfrm>
          <a:prstGeom prst="rect">
            <a:avLst/>
          </a:prstGeom>
          <a:noFill/>
        </p:spPr>
        <p:txBody>
          <a:bodyPr wrap="square" lIns="91440" tIns="45720" rIns="91440" bIns="45720" rtlCol="0" anchor="t">
            <a:spAutoFit/>
          </a:bodyPr>
          <a:lstStyle/>
          <a:p>
            <a:pPr>
              <a:spcAft>
                <a:spcPts val="400"/>
              </a:spcAft>
            </a:pPr>
            <a:r>
              <a:rPr lang="en-GB" sz="1200" dirty="0">
                <a:solidFill>
                  <a:srgbClr val="000000"/>
                </a:solidFill>
                <a:latin typeface="Calibri" panose="020F0502020204030204" pitchFamily="34" charset="0"/>
                <a:ea typeface="+mn-lt"/>
                <a:cs typeface="Calibri" panose="020F0502020204030204" pitchFamily="34" charset="0"/>
              </a:rPr>
              <a:t>Restrictions related to social </a:t>
            </a:r>
            <a:r>
              <a:rPr lang="en-GB" sz="1200">
                <a:solidFill>
                  <a:srgbClr val="000000"/>
                </a:solidFill>
                <a:latin typeface="Calibri" panose="020F0502020204030204" pitchFamily="34" charset="0"/>
                <a:ea typeface="+mn-lt"/>
                <a:cs typeface="Calibri" panose="020F0502020204030204" pitchFamily="34" charset="0"/>
              </a:rPr>
              <a:t>distancing and pausing pilots</a:t>
            </a:r>
          </a:p>
        </p:txBody>
      </p:sp>
      <p:pic>
        <p:nvPicPr>
          <p:cNvPr id="27" name="Graphique 76" descr="Interdit avec un remplissage uni">
            <a:extLst>
              <a:ext uri="{FF2B5EF4-FFF2-40B4-BE49-F238E27FC236}">
                <a16:creationId xmlns:a16="http://schemas.microsoft.com/office/drawing/2014/main" id="{AB00ED5D-C996-4495-B775-5B93CB46C47C}"/>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215728" y="5654636"/>
            <a:ext cx="491861" cy="491861"/>
          </a:xfrm>
          <a:prstGeom prst="rect">
            <a:avLst/>
          </a:prstGeom>
        </p:spPr>
      </p:pic>
      <p:sp>
        <p:nvSpPr>
          <p:cNvPr id="28" name="ZoneTexte 46">
            <a:extLst>
              <a:ext uri="{FF2B5EF4-FFF2-40B4-BE49-F238E27FC236}">
                <a16:creationId xmlns:a16="http://schemas.microsoft.com/office/drawing/2014/main" id="{AF80B520-E0F6-4DFD-90E3-CEA2A747AC53}"/>
              </a:ext>
            </a:extLst>
          </p:cNvPr>
          <p:cNvSpPr txBox="1"/>
          <p:nvPr/>
        </p:nvSpPr>
        <p:spPr>
          <a:xfrm>
            <a:off x="6818468" y="4816120"/>
            <a:ext cx="3063234" cy="646331"/>
          </a:xfrm>
          <a:prstGeom prst="rect">
            <a:avLst/>
          </a:prstGeom>
          <a:noFill/>
        </p:spPr>
        <p:txBody>
          <a:bodyPr wrap="square" lIns="91440" tIns="45720" rIns="91440" bIns="45720" rtlCol="0" anchor="t">
            <a:spAutoFit/>
          </a:bodyPr>
          <a:lstStyle/>
          <a:p>
            <a:pPr>
              <a:spcAft>
                <a:spcPts val="400"/>
              </a:spcAft>
            </a:pPr>
            <a:r>
              <a:rPr lang="fr-FR" sz="1200" dirty="0">
                <a:solidFill>
                  <a:srgbClr val="000000"/>
                </a:solidFill>
                <a:latin typeface="Calibri" panose="020F0502020204030204" pitchFamily="34" charset="0"/>
                <a:ea typeface="+mn-lt"/>
                <a:cs typeface="Calibri" panose="020F0502020204030204" pitchFamily="34" charset="0"/>
              </a:rPr>
              <a:t>Raising awareness about individual </a:t>
            </a:r>
            <a:r>
              <a:rPr lang="fr-FR" sz="1200" dirty="0" err="1">
                <a:solidFill>
                  <a:srgbClr val="000000"/>
                </a:solidFill>
                <a:latin typeface="Calibri" panose="020F0502020204030204" pitchFamily="34" charset="0"/>
                <a:ea typeface="+mn-lt"/>
                <a:cs typeface="Calibri" panose="020F0502020204030204" pitchFamily="34" charset="0"/>
              </a:rPr>
              <a:t>responsibility</a:t>
            </a:r>
            <a:r>
              <a:rPr lang="fr-FR" sz="1200" dirty="0">
                <a:solidFill>
                  <a:srgbClr val="000000"/>
                </a:solidFill>
                <a:latin typeface="Calibri" panose="020F0502020204030204" pitchFamily="34" charset="0"/>
                <a:ea typeface="+mn-lt"/>
                <a:cs typeface="Calibri" panose="020F0502020204030204" pitchFamily="34" charset="0"/>
              </a:rPr>
              <a:t> and </a:t>
            </a:r>
            <a:r>
              <a:rPr lang="fr-FR" sz="1200" dirty="0" err="1">
                <a:solidFill>
                  <a:srgbClr val="000000"/>
                </a:solidFill>
                <a:latin typeface="Calibri" panose="020F0502020204030204" pitchFamily="34" charset="0"/>
                <a:ea typeface="+mn-lt"/>
                <a:cs typeface="Calibri" panose="020F0502020204030204" pitchFamily="34" charset="0"/>
              </a:rPr>
              <a:t>carbon</a:t>
            </a:r>
            <a:r>
              <a:rPr lang="fr-FR" sz="1200" dirty="0">
                <a:solidFill>
                  <a:srgbClr val="000000"/>
                </a:solidFill>
                <a:latin typeface="Calibri" panose="020F0502020204030204" pitchFamily="34" charset="0"/>
                <a:ea typeface="+mn-lt"/>
                <a:cs typeface="Calibri" panose="020F0502020204030204" pitchFamily="34" charset="0"/>
              </a:rPr>
              <a:t> </a:t>
            </a:r>
            <a:r>
              <a:rPr lang="fr-FR" sz="1200" dirty="0" err="1">
                <a:solidFill>
                  <a:srgbClr val="000000"/>
                </a:solidFill>
                <a:latin typeface="Calibri" panose="020F0502020204030204" pitchFamily="34" charset="0"/>
                <a:ea typeface="+mn-lt"/>
                <a:cs typeface="Calibri" panose="020F0502020204030204" pitchFamily="34" charset="0"/>
              </a:rPr>
              <a:t>footprint</a:t>
            </a:r>
            <a:r>
              <a:rPr lang="fr-FR" sz="1200" dirty="0">
                <a:solidFill>
                  <a:srgbClr val="000000"/>
                </a:solidFill>
                <a:latin typeface="Calibri" panose="020F0502020204030204" pitchFamily="34" charset="0"/>
                <a:ea typeface="+mn-lt"/>
                <a:cs typeface="Calibri" panose="020F0502020204030204" pitchFamily="34" charset="0"/>
              </a:rPr>
              <a:t> of </a:t>
            </a:r>
            <a:r>
              <a:rPr lang="fr-FR" sz="1200" dirty="0" err="1">
                <a:solidFill>
                  <a:srgbClr val="000000"/>
                </a:solidFill>
                <a:latin typeface="Calibri" panose="020F0502020204030204" pitchFamily="34" charset="0"/>
                <a:ea typeface="+mn-lt"/>
                <a:cs typeface="Calibri" panose="020F0502020204030204" pitchFamily="34" charset="0"/>
              </a:rPr>
              <a:t>journeys</a:t>
            </a:r>
            <a:r>
              <a:rPr lang="fr-FR" sz="1200" dirty="0">
                <a:solidFill>
                  <a:srgbClr val="000000"/>
                </a:solidFill>
                <a:latin typeface="Calibri" panose="020F0502020204030204" pitchFamily="34" charset="0"/>
                <a:ea typeface="+mn-lt"/>
                <a:cs typeface="Calibri" panose="020F0502020204030204" pitchFamily="34" charset="0"/>
              </a:rPr>
              <a:t> </a:t>
            </a:r>
          </a:p>
        </p:txBody>
      </p:sp>
      <p:sp>
        <p:nvSpPr>
          <p:cNvPr id="29" name="TextBox 28">
            <a:extLst>
              <a:ext uri="{FF2B5EF4-FFF2-40B4-BE49-F238E27FC236}">
                <a16:creationId xmlns:a16="http://schemas.microsoft.com/office/drawing/2014/main" id="{7AC93130-2ACC-4048-B759-38C34355AFC4}"/>
              </a:ext>
            </a:extLst>
          </p:cNvPr>
          <p:cNvSpPr txBox="1"/>
          <p:nvPr/>
        </p:nvSpPr>
        <p:spPr>
          <a:xfrm>
            <a:off x="6818468" y="4126367"/>
            <a:ext cx="2405496" cy="461665"/>
          </a:xfrm>
          <a:prstGeom prst="rect">
            <a:avLst/>
          </a:prstGeom>
          <a:noFill/>
        </p:spPr>
        <p:txBody>
          <a:bodyPr wrap="square" lIns="91440" tIns="45720" rIns="91440" bIns="45720" anchor="t">
            <a:spAutoFit/>
          </a:bodyPr>
          <a:lstStyle/>
          <a:p>
            <a:pPr>
              <a:spcAft>
                <a:spcPts val="400"/>
              </a:spcAft>
            </a:pPr>
            <a:r>
              <a:rPr lang="fr-FR" sz="1200" dirty="0">
                <a:solidFill>
                  <a:srgbClr val="000000"/>
                </a:solidFill>
                <a:latin typeface="Calibri" panose="020F0502020204030204" pitchFamily="34" charset="0"/>
                <a:ea typeface="+mn-lt"/>
                <a:cs typeface="Calibri" panose="020F0502020204030204" pitchFamily="34" charset="0"/>
              </a:rPr>
              <a:t>Changes in </a:t>
            </a:r>
            <a:r>
              <a:rPr lang="fr-FR" sz="1200" dirty="0" err="1">
                <a:solidFill>
                  <a:srgbClr val="000000"/>
                </a:solidFill>
                <a:latin typeface="Calibri" panose="020F0502020204030204" pitchFamily="34" charset="0"/>
                <a:ea typeface="+mn-lt"/>
                <a:cs typeface="Calibri" panose="020F0502020204030204" pitchFamily="34" charset="0"/>
              </a:rPr>
              <a:t>urban</a:t>
            </a:r>
            <a:r>
              <a:rPr lang="fr-FR" sz="1200" dirty="0">
                <a:solidFill>
                  <a:srgbClr val="000000"/>
                </a:solidFill>
                <a:latin typeface="Calibri" panose="020F0502020204030204" pitchFamily="34" charset="0"/>
                <a:ea typeface="+mn-lt"/>
                <a:cs typeface="Calibri" panose="020F0502020204030204" pitchFamily="34" charset="0"/>
              </a:rPr>
              <a:t> planning</a:t>
            </a:r>
            <a:r>
              <a:rPr lang="en-US" sz="1200" dirty="0">
                <a:solidFill>
                  <a:srgbClr val="000000"/>
                </a:solidFill>
                <a:latin typeface="Calibri" panose="020F0502020204030204" pitchFamily="34" charset="0"/>
                <a:ea typeface="+mn-lt"/>
                <a:cs typeface="Calibri" panose="020F0502020204030204" pitchFamily="34" charset="0"/>
              </a:rPr>
              <a:t>​ and the status quo of the mobility mix</a:t>
            </a:r>
          </a:p>
        </p:txBody>
      </p:sp>
      <p:sp>
        <p:nvSpPr>
          <p:cNvPr id="30" name="ZoneTexte 32">
            <a:extLst>
              <a:ext uri="{FF2B5EF4-FFF2-40B4-BE49-F238E27FC236}">
                <a16:creationId xmlns:a16="http://schemas.microsoft.com/office/drawing/2014/main" id="{F8367AA8-F262-45A7-9FF2-09920C3FD51C}"/>
              </a:ext>
            </a:extLst>
          </p:cNvPr>
          <p:cNvSpPr txBox="1"/>
          <p:nvPr/>
        </p:nvSpPr>
        <p:spPr>
          <a:xfrm>
            <a:off x="3820104" y="2926127"/>
            <a:ext cx="1642227" cy="276999"/>
          </a:xfrm>
          <a:prstGeom prst="rect">
            <a:avLst/>
          </a:prstGeom>
          <a:noFill/>
        </p:spPr>
        <p:txBody>
          <a:bodyPr wrap="square" lIns="91440" tIns="45720" rIns="91440" bIns="45720" anchor="t">
            <a:spAutoFit/>
          </a:bodyPr>
          <a:lstStyle>
            <a:defPPr>
              <a:defRPr lang="en-US"/>
            </a:defPPr>
            <a:lvl1pPr>
              <a:spcAft>
                <a:spcPts val="400"/>
              </a:spcAft>
              <a:defRPr sz="1200">
                <a:solidFill>
                  <a:srgbClr val="000000"/>
                </a:solidFill>
                <a:latin typeface="Minion Pro" panose="02040503050306020203" pitchFamily="18" charset="0"/>
                <a:ea typeface="+mn-lt"/>
                <a:cs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dirty="0">
                <a:latin typeface="Calibri" panose="020F0502020204030204" pitchFamily="34" charset="0"/>
                <a:cs typeface="Calibri" panose="020F0502020204030204" pitchFamily="34" charset="0"/>
              </a:rPr>
              <a:t>Pop-up infrastructure</a:t>
            </a:r>
          </a:p>
        </p:txBody>
      </p:sp>
      <p:sp>
        <p:nvSpPr>
          <p:cNvPr id="31" name="ZoneTexte 22">
            <a:extLst>
              <a:ext uri="{FF2B5EF4-FFF2-40B4-BE49-F238E27FC236}">
                <a16:creationId xmlns:a16="http://schemas.microsoft.com/office/drawing/2014/main" id="{F9165C9B-9FD3-43C1-8641-A1787395EF73}"/>
              </a:ext>
            </a:extLst>
          </p:cNvPr>
          <p:cNvSpPr txBox="1"/>
          <p:nvPr/>
        </p:nvSpPr>
        <p:spPr>
          <a:xfrm>
            <a:off x="898851" y="4369193"/>
            <a:ext cx="1898219" cy="307777"/>
          </a:xfrm>
          <a:prstGeom prst="rect">
            <a:avLst/>
          </a:prstGeom>
          <a:noFill/>
        </p:spPr>
        <p:txBody>
          <a:bodyPr wrap="square" lIns="91440" tIns="45720" rIns="91440" bIns="45720" rtlCol="0" anchor="t">
            <a:spAutoFit/>
          </a:bodyPr>
          <a:lstStyle/>
          <a:p>
            <a:pPr algn="r"/>
            <a:r>
              <a:rPr lang="fr-FR" sz="1400" b="1" dirty="0" err="1">
                <a:latin typeface="Calibri" panose="020F0502020204030204" pitchFamily="34" charset="0"/>
                <a:cs typeface="Calibri" panose="020F0502020204030204" pitchFamily="34" charset="0"/>
              </a:rPr>
              <a:t>Regulatory</a:t>
            </a:r>
            <a:r>
              <a:rPr lang="fr-FR" sz="1400" b="1" dirty="0">
                <a:latin typeface="Calibri" panose="020F0502020204030204" pitchFamily="34" charset="0"/>
                <a:cs typeface="Calibri" panose="020F0502020204030204" pitchFamily="34" charset="0"/>
              </a:rPr>
              <a:t> </a:t>
            </a:r>
            <a:r>
              <a:rPr lang="fr-FR" sz="1400" b="1" dirty="0" err="1">
                <a:latin typeface="Calibri" panose="020F0502020204030204" pitchFamily="34" charset="0"/>
                <a:cs typeface="Calibri" panose="020F0502020204030204" pitchFamily="34" charset="0"/>
              </a:rPr>
              <a:t>sandbox</a:t>
            </a:r>
            <a:endParaRPr lang="fr-FR" sz="1400" b="1" dirty="0">
              <a:latin typeface="Calibri" panose="020F0502020204030204" pitchFamily="34" charset="0"/>
              <a:cs typeface="Calibri" panose="020F0502020204030204" pitchFamily="34" charset="0"/>
            </a:endParaRPr>
          </a:p>
        </p:txBody>
      </p:sp>
      <p:sp>
        <p:nvSpPr>
          <p:cNvPr id="32" name="ZoneTexte 47">
            <a:extLst>
              <a:ext uri="{FF2B5EF4-FFF2-40B4-BE49-F238E27FC236}">
                <a16:creationId xmlns:a16="http://schemas.microsoft.com/office/drawing/2014/main" id="{E5D0B269-CA64-421A-9FD7-59789F54166D}"/>
              </a:ext>
            </a:extLst>
          </p:cNvPr>
          <p:cNvSpPr txBox="1"/>
          <p:nvPr/>
        </p:nvSpPr>
        <p:spPr>
          <a:xfrm>
            <a:off x="898851" y="5076793"/>
            <a:ext cx="1898219" cy="307777"/>
          </a:xfrm>
          <a:prstGeom prst="rect">
            <a:avLst/>
          </a:prstGeom>
          <a:noFill/>
        </p:spPr>
        <p:txBody>
          <a:bodyPr wrap="square" lIns="91440" tIns="45720" rIns="91440" bIns="45720" rtlCol="0" anchor="t">
            <a:spAutoFit/>
          </a:bodyPr>
          <a:lstStyle/>
          <a:p>
            <a:pPr algn="r"/>
            <a:r>
              <a:rPr lang="fr-FR" sz="1400" b="1" dirty="0">
                <a:latin typeface="Calibri" panose="020F0502020204030204" pitchFamily="34" charset="0"/>
                <a:cs typeface="Calibri" panose="020F0502020204030204" pitchFamily="34" charset="0"/>
              </a:rPr>
              <a:t>Education</a:t>
            </a:r>
          </a:p>
        </p:txBody>
      </p:sp>
    </p:spTree>
    <p:extLst>
      <p:ext uri="{BB962C8B-B14F-4D97-AF65-F5344CB8AC3E}">
        <p14:creationId xmlns:p14="http://schemas.microsoft.com/office/powerpoint/2010/main" val="386864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49022" y="2818676"/>
            <a:ext cx="9454445" cy="718673"/>
          </a:xfrm>
        </p:spPr>
        <p:txBody>
          <a:bodyPr>
            <a:normAutofit fontScale="85000" lnSpcReduction="20000"/>
          </a:bodyPr>
          <a:lstStyle/>
          <a:p>
            <a:r>
              <a:rPr lang="en-US" dirty="0"/>
              <a:t>Ignat Kulkov, Åbo Akademi University, </a:t>
            </a:r>
            <a:r>
              <a:rPr lang="en-US" dirty="0">
                <a:hlinkClick r:id="rId2"/>
              </a:rPr>
              <a:t>ignat.kulkov@abo.fi</a:t>
            </a:r>
            <a:endParaRPr lang="en-US" dirty="0"/>
          </a:p>
          <a:p>
            <a:r>
              <a:rPr lang="en-US" dirty="0"/>
              <a:t>Anastasia Tsvetkova, Åbo Akademi University, </a:t>
            </a:r>
            <a:r>
              <a:rPr lang="en-US" dirty="0">
                <a:hlinkClick r:id="rId3"/>
              </a:rPr>
              <a:t>anastasia.tsvetkova@abo.fi</a:t>
            </a:r>
            <a:r>
              <a:rPr lang="en-US" dirty="0"/>
              <a:t> </a:t>
            </a:r>
          </a:p>
        </p:txBody>
      </p:sp>
      <p:sp>
        <p:nvSpPr>
          <p:cNvPr id="4" name="Title 3"/>
          <p:cNvSpPr>
            <a:spLocks noGrp="1"/>
          </p:cNvSpPr>
          <p:nvPr>
            <p:ph type="title"/>
          </p:nvPr>
        </p:nvSpPr>
        <p:spPr/>
        <p:txBody>
          <a:bodyPr/>
          <a:lstStyle/>
          <a:p>
            <a:r>
              <a:rPr lang="en-US" dirty="0"/>
              <a:t>Thank you for listening</a:t>
            </a:r>
          </a:p>
        </p:txBody>
      </p:sp>
      <p:sp>
        <p:nvSpPr>
          <p:cNvPr id="6" name="Text Placeholder 5"/>
          <p:cNvSpPr>
            <a:spLocks noGrp="1"/>
          </p:cNvSpPr>
          <p:nvPr>
            <p:ph type="body" idx="10"/>
          </p:nvPr>
        </p:nvSpPr>
        <p:spPr/>
        <p:txBody>
          <a:bodyPr>
            <a:normAutofit/>
          </a:bodyPr>
          <a:lstStyle/>
          <a:p>
            <a:r>
              <a:rPr lang="en-GB" sz="900" dirty="0">
                <a:solidFill>
                  <a:srgbClr val="5D605F"/>
                </a:solidFill>
                <a:latin typeface="+mj-lt"/>
                <a:ea typeface="Calibri" panose="020F0502020204030204" pitchFamily="34" charset="0"/>
              </a:rPr>
              <a:t>The sole responsibility for the content of this document lies with the authors. It does not necessarily reflect the opinion of the European Union. Neither the INEA nor the European Commission are responsible for any use that may be made of the information contained therein.</a:t>
            </a:r>
            <a:endParaRPr lang="en-US" sz="900" dirty="0">
              <a:solidFill>
                <a:srgbClr val="5D605F"/>
              </a:solidFill>
              <a:latin typeface="+mj-lt"/>
              <a:ea typeface="Calibri" panose="020F0502020204030204" pitchFamily="34" charset="0"/>
            </a:endParaRPr>
          </a:p>
        </p:txBody>
      </p:sp>
    </p:spTree>
    <p:extLst>
      <p:ext uri="{BB962C8B-B14F-4D97-AF65-F5344CB8AC3E}">
        <p14:creationId xmlns:p14="http://schemas.microsoft.com/office/powerpoint/2010/main" val="341060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Economic, political and social variables influencing the governance of mobility innovations</a:t>
            </a:r>
          </a:p>
          <a:p>
            <a:pPr marL="457200" indent="-457200">
              <a:buFont typeface="Arial" panose="020B0604020202020204" pitchFamily="34" charset="0"/>
              <a:buChar char="•"/>
            </a:pPr>
            <a:r>
              <a:rPr lang="en-US" dirty="0"/>
              <a:t>Governance models and regulatory responses</a:t>
            </a:r>
          </a:p>
          <a:p>
            <a:pPr marL="457200" indent="-457200">
              <a:buFont typeface="Arial" panose="020B0604020202020204" pitchFamily="34" charset="0"/>
              <a:buChar char="•"/>
            </a:pPr>
            <a:r>
              <a:rPr lang="en-US" dirty="0"/>
              <a:t>Cooperation among private and public actors</a:t>
            </a:r>
          </a:p>
          <a:p>
            <a:pPr marL="457200" indent="-457200">
              <a:buFont typeface="Arial" panose="020B0604020202020204" pitchFamily="34" charset="0"/>
              <a:buChar char="•"/>
            </a:pPr>
            <a:r>
              <a:rPr lang="en-US" dirty="0"/>
              <a:t>Impact of COVID-19</a:t>
            </a:r>
          </a:p>
        </p:txBody>
      </p:sp>
      <p:sp>
        <p:nvSpPr>
          <p:cNvPr id="3" name="Title 2"/>
          <p:cNvSpPr>
            <a:spLocks noGrp="1"/>
          </p:cNvSpPr>
          <p:nvPr>
            <p:ph type="title"/>
          </p:nvPr>
        </p:nvSpPr>
        <p:spPr/>
        <p:txBody>
          <a:bodyPr/>
          <a:lstStyle/>
          <a:p>
            <a:r>
              <a:rPr lang="en-US" dirty="0"/>
              <a:t>Contents</a:t>
            </a:r>
          </a:p>
        </p:txBody>
      </p:sp>
      <p:sp>
        <p:nvSpPr>
          <p:cNvPr id="4" name="Text Placeholder 3"/>
          <p:cNvSpPr>
            <a:spLocks noGrp="1"/>
          </p:cNvSpPr>
          <p:nvPr>
            <p:ph type="body" idx="10"/>
          </p:nvPr>
        </p:nvSpPr>
        <p:spPr/>
        <p:txBody>
          <a:bodyPr/>
          <a:lstStyle/>
          <a:p>
            <a:r>
              <a:rPr lang="en-US" sz="1800" dirty="0"/>
              <a:t>INTRODUCTORY SENTENCE</a:t>
            </a:r>
          </a:p>
        </p:txBody>
      </p:sp>
    </p:spTree>
    <p:extLst>
      <p:ext uri="{BB962C8B-B14F-4D97-AF65-F5344CB8AC3E}">
        <p14:creationId xmlns:p14="http://schemas.microsoft.com/office/powerpoint/2010/main" val="5781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that influence the governance of mobility innovations</a:t>
            </a:r>
          </a:p>
        </p:txBody>
      </p:sp>
      <p:sp>
        <p:nvSpPr>
          <p:cNvPr id="3" name="Text Placeholder 2"/>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17839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Economic, political and social variables influencing the governance of mobility innovations</a:t>
            </a:r>
          </a:p>
        </p:txBody>
      </p:sp>
      <p:pic>
        <p:nvPicPr>
          <p:cNvPr id="13" name="Picture 12"/>
          <p:cNvPicPr>
            <a:picLocks noChangeAspect="1"/>
          </p:cNvPicPr>
          <p:nvPr/>
        </p:nvPicPr>
        <p:blipFill>
          <a:blip r:embed="rId2"/>
          <a:stretch>
            <a:fillRect/>
          </a:stretch>
        </p:blipFill>
        <p:spPr>
          <a:xfrm>
            <a:off x="3899506" y="2345154"/>
            <a:ext cx="7488466" cy="3834428"/>
          </a:xfrm>
          <a:prstGeom prst="rect">
            <a:avLst/>
          </a:prstGeom>
        </p:spPr>
      </p:pic>
      <p:sp>
        <p:nvSpPr>
          <p:cNvPr id="7" name="Text Placeholder 3"/>
          <p:cNvSpPr txBox="1">
            <a:spLocks/>
          </p:cNvSpPr>
          <p:nvPr/>
        </p:nvSpPr>
        <p:spPr>
          <a:xfrm>
            <a:off x="1146628" y="1748179"/>
            <a:ext cx="10200822" cy="476022"/>
          </a:xfrm>
          <a:prstGeom prst="rect">
            <a:avLst/>
          </a:prstGeom>
        </p:spPr>
        <p:txBody>
          <a:bodyPr/>
          <a:lstStyle>
            <a:lvl1pPr marL="0" indent="0" algn="l" defTabSz="914400" rtl="0" eaLnBrk="1" latinLnBrk="0" hangingPunct="1">
              <a:lnSpc>
                <a:spcPct val="100000"/>
              </a:lnSpc>
              <a:spcBef>
                <a:spcPts val="750"/>
              </a:spcBef>
              <a:buFontTx/>
              <a:buNone/>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375"/>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333"/>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WHAT NEEDS GOVERNANCE INTERVENTION</a:t>
            </a:r>
            <a:r>
              <a:rPr lang="ru-RU" sz="1800" dirty="0"/>
              <a:t>?</a:t>
            </a:r>
            <a:endParaRPr lang="en-US" sz="1800" dirty="0"/>
          </a:p>
        </p:txBody>
      </p:sp>
    </p:spTree>
    <p:extLst>
      <p:ext uri="{BB962C8B-B14F-4D97-AF65-F5344CB8AC3E}">
        <p14:creationId xmlns:p14="http://schemas.microsoft.com/office/powerpoint/2010/main" val="300037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8265" y="2055812"/>
            <a:ext cx="4765221" cy="4451123"/>
          </a:xfrm>
        </p:spPr>
        <p:txBody>
          <a:bodyPr>
            <a:normAutofit/>
          </a:bodyPr>
          <a:lstStyle/>
          <a:p>
            <a:pPr fontAlgn="base"/>
            <a:r>
              <a:rPr lang="en-GB" sz="2000" dirty="0">
                <a:solidFill>
                  <a:srgbClr val="29235C"/>
                </a:solidFill>
              </a:rPr>
              <a:t>Capabilities required for governing disruptive mobility</a:t>
            </a:r>
            <a:r>
              <a:rPr lang="en-US" sz="2000" dirty="0">
                <a:solidFill>
                  <a:srgbClr val="29235C"/>
                </a:solidFill>
              </a:rPr>
              <a:t>:</a:t>
            </a:r>
          </a:p>
          <a:p>
            <a:pPr marL="457200" indent="-457200">
              <a:buFont typeface="Arial" panose="020B0604020202020204" pitchFamily="34" charset="0"/>
              <a:buChar char="•"/>
            </a:pPr>
            <a:r>
              <a:rPr lang="en-GB" sz="2000" dirty="0"/>
              <a:t>Institutional power</a:t>
            </a:r>
            <a:endParaRPr lang="en-US" sz="2000" dirty="0"/>
          </a:p>
          <a:p>
            <a:pPr marL="457200" indent="-457200">
              <a:buFont typeface="Arial" panose="020B0604020202020204" pitchFamily="34" charset="0"/>
              <a:buChar char="•"/>
            </a:pPr>
            <a:r>
              <a:rPr lang="en-GB" sz="2000" dirty="0"/>
              <a:t>Cross-sector coordination</a:t>
            </a:r>
            <a:endParaRPr lang="en-US" sz="2000" dirty="0"/>
          </a:p>
          <a:p>
            <a:pPr marL="457200" indent="-457200">
              <a:buFont typeface="Arial" panose="020B0604020202020204" pitchFamily="34" charset="0"/>
              <a:buChar char="•"/>
            </a:pPr>
            <a:r>
              <a:rPr lang="en-GB" sz="2000" dirty="0"/>
              <a:t>Data management</a:t>
            </a:r>
            <a:endParaRPr lang="en-US" sz="2000" dirty="0"/>
          </a:p>
          <a:p>
            <a:pPr marL="457200" indent="-457200">
              <a:buFont typeface="Arial" panose="020B0604020202020204" pitchFamily="34" charset="0"/>
              <a:buChar char="•"/>
            </a:pPr>
            <a:r>
              <a:rPr lang="en-GB" sz="2000" dirty="0"/>
              <a:t>Technical competences </a:t>
            </a:r>
            <a:endParaRPr lang="en-US" sz="2000" dirty="0"/>
          </a:p>
          <a:p>
            <a:pPr marL="457200" indent="-457200">
              <a:buFont typeface="Arial" panose="020B0604020202020204" pitchFamily="34" charset="0"/>
              <a:buChar char="•"/>
            </a:pPr>
            <a:r>
              <a:rPr lang="en-GB" sz="2000" dirty="0"/>
              <a:t>Pro-activeness, experimentation</a:t>
            </a:r>
            <a:endParaRPr lang="en-US" sz="2000" dirty="0"/>
          </a:p>
          <a:p>
            <a:pPr marL="457200" indent="-457200">
              <a:buFont typeface="Arial" panose="020B0604020202020204" pitchFamily="34" charset="0"/>
              <a:buChar char="•"/>
            </a:pPr>
            <a:r>
              <a:rPr lang="en-GB" sz="2000" dirty="0"/>
              <a:t>Innovation capability</a:t>
            </a:r>
            <a:endParaRPr lang="en-US" sz="2000" dirty="0">
              <a:solidFill>
                <a:srgbClr val="29235C"/>
              </a:solidFill>
            </a:endParaRPr>
          </a:p>
        </p:txBody>
      </p:sp>
      <p:sp>
        <p:nvSpPr>
          <p:cNvPr id="3" name="Title 2"/>
          <p:cNvSpPr>
            <a:spLocks noGrp="1"/>
          </p:cNvSpPr>
          <p:nvPr>
            <p:ph type="title"/>
          </p:nvPr>
        </p:nvSpPr>
        <p:spPr/>
        <p:txBody>
          <a:bodyPr>
            <a:noAutofit/>
          </a:bodyPr>
          <a:lstStyle/>
          <a:p>
            <a:r>
              <a:rPr lang="en-US" altLang="en-US" sz="3200" dirty="0"/>
              <a:t>Relevance of</a:t>
            </a:r>
            <a:r>
              <a:rPr lang="en-US" sz="3200" dirty="0"/>
              <a:t> variables for the governance of different mobility innovations</a:t>
            </a:r>
          </a:p>
        </p:txBody>
      </p:sp>
      <p:graphicFrame>
        <p:nvGraphicFramePr>
          <p:cNvPr id="4" name="Table 3"/>
          <p:cNvGraphicFramePr>
            <a:graphicFrameLocks noGrp="1"/>
          </p:cNvGraphicFramePr>
          <p:nvPr>
            <p:extLst>
              <p:ext uri="{D42A27DB-BD31-4B8C-83A1-F6EECF244321}">
                <p14:modId xmlns:p14="http://schemas.microsoft.com/office/powerpoint/2010/main" val="1212526327"/>
              </p:ext>
            </p:extLst>
          </p:nvPr>
        </p:nvGraphicFramePr>
        <p:xfrm>
          <a:off x="6226630" y="1632480"/>
          <a:ext cx="5418666" cy="4874455"/>
        </p:xfrm>
        <a:graphic>
          <a:graphicData uri="http://schemas.openxmlformats.org/drawingml/2006/table">
            <a:tbl>
              <a:tblPr firstRow="1" firstCol="1" bandRow="1">
                <a:tableStyleId>{5C22544A-7EE6-4342-B048-85BDC9FD1C3A}</a:tableStyleId>
              </a:tblPr>
              <a:tblGrid>
                <a:gridCol w="1884257">
                  <a:extLst>
                    <a:ext uri="{9D8B030D-6E8A-4147-A177-3AD203B41FA5}">
                      <a16:colId xmlns:a16="http://schemas.microsoft.com/office/drawing/2014/main" val="20000"/>
                    </a:ext>
                  </a:extLst>
                </a:gridCol>
                <a:gridCol w="852303">
                  <a:extLst>
                    <a:ext uri="{9D8B030D-6E8A-4147-A177-3AD203B41FA5}">
                      <a16:colId xmlns:a16="http://schemas.microsoft.com/office/drawing/2014/main" val="20001"/>
                    </a:ext>
                  </a:extLst>
                </a:gridCol>
                <a:gridCol w="1075601">
                  <a:extLst>
                    <a:ext uri="{9D8B030D-6E8A-4147-A177-3AD203B41FA5}">
                      <a16:colId xmlns:a16="http://schemas.microsoft.com/office/drawing/2014/main" val="20002"/>
                    </a:ext>
                  </a:extLst>
                </a:gridCol>
                <a:gridCol w="772227">
                  <a:extLst>
                    <a:ext uri="{9D8B030D-6E8A-4147-A177-3AD203B41FA5}">
                      <a16:colId xmlns:a16="http://schemas.microsoft.com/office/drawing/2014/main" val="20003"/>
                    </a:ext>
                  </a:extLst>
                </a:gridCol>
                <a:gridCol w="834278">
                  <a:extLst>
                    <a:ext uri="{9D8B030D-6E8A-4147-A177-3AD203B41FA5}">
                      <a16:colId xmlns:a16="http://schemas.microsoft.com/office/drawing/2014/main" val="20004"/>
                    </a:ext>
                  </a:extLst>
                </a:gridCol>
              </a:tblGrid>
              <a:tr h="736607">
                <a:tc>
                  <a:txBody>
                    <a:bodyPr/>
                    <a:lstStyle/>
                    <a:p>
                      <a:pPr algn="l">
                        <a:spcAft>
                          <a:spcPts val="0"/>
                        </a:spcAft>
                      </a:pPr>
                      <a:r>
                        <a:rPr lang="en-GB" sz="900" dirty="0">
                          <a:effectLst/>
                        </a:rPr>
                        <a:t>Variable category name</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l">
                        <a:spcAft>
                          <a:spcPts val="0"/>
                        </a:spcAft>
                      </a:pPr>
                      <a:r>
                        <a:rPr lang="en-GB" sz="900" dirty="0">
                          <a:effectLst/>
                        </a:rPr>
                        <a:t>CCAM</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b"/>
                </a:tc>
                <a:tc>
                  <a:txBody>
                    <a:bodyPr/>
                    <a:lstStyle/>
                    <a:p>
                      <a:pPr algn="l">
                        <a:spcAft>
                          <a:spcPts val="0"/>
                        </a:spcAft>
                      </a:pPr>
                      <a:r>
                        <a:rPr lang="en-GB" sz="900" dirty="0">
                          <a:effectLst/>
                        </a:rPr>
                        <a:t>Infrastructure, network and traffic management</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b"/>
                </a:tc>
                <a:tc>
                  <a:txBody>
                    <a:bodyPr/>
                    <a:lstStyle/>
                    <a:p>
                      <a:pPr algn="l">
                        <a:spcAft>
                          <a:spcPts val="0"/>
                        </a:spcAft>
                      </a:pPr>
                      <a:r>
                        <a:rPr lang="en-GB" sz="900" dirty="0">
                          <a:effectLst/>
                        </a:rPr>
                        <a:t>MaaS and MaaS platforms</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b"/>
                </a:tc>
                <a:tc>
                  <a:txBody>
                    <a:bodyPr/>
                    <a:lstStyle/>
                    <a:p>
                      <a:pPr algn="l">
                        <a:spcAft>
                          <a:spcPts val="0"/>
                        </a:spcAft>
                      </a:pPr>
                      <a:r>
                        <a:rPr lang="en-GB" sz="900" dirty="0">
                          <a:effectLst/>
                        </a:rPr>
                        <a:t>Shared on-demand mobility</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b"/>
                </a:tc>
                <a:extLst>
                  <a:ext uri="{0D108BD9-81ED-4DB2-BD59-A6C34878D82A}">
                    <a16:rowId xmlns:a16="http://schemas.microsoft.com/office/drawing/2014/main" val="10000"/>
                  </a:ext>
                </a:extLst>
              </a:tr>
              <a:tr h="188084">
                <a:tc>
                  <a:txBody>
                    <a:bodyPr/>
                    <a:lstStyle/>
                    <a:p>
                      <a:pPr algn="l">
                        <a:spcAft>
                          <a:spcPts val="0"/>
                        </a:spcAft>
                      </a:pPr>
                      <a:r>
                        <a:rPr lang="en-GB" sz="900" dirty="0">
                          <a:effectLst/>
                        </a:rPr>
                        <a:t>Competition</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01"/>
                  </a:ext>
                </a:extLst>
              </a:tr>
              <a:tr h="188084">
                <a:tc>
                  <a:txBody>
                    <a:bodyPr/>
                    <a:lstStyle/>
                    <a:p>
                      <a:pPr algn="l">
                        <a:spcAft>
                          <a:spcPts val="0"/>
                        </a:spcAft>
                      </a:pPr>
                      <a:r>
                        <a:rPr lang="en-GB" sz="900" dirty="0">
                          <a:effectLst/>
                        </a:rPr>
                        <a:t>Cooperation</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02"/>
                  </a:ext>
                </a:extLst>
              </a:tr>
              <a:tr h="188084">
                <a:tc>
                  <a:txBody>
                    <a:bodyPr/>
                    <a:lstStyle/>
                    <a:p>
                      <a:pPr algn="l">
                        <a:spcAft>
                          <a:spcPts val="0"/>
                        </a:spcAft>
                      </a:pPr>
                      <a:r>
                        <a:rPr lang="en-GB" sz="900" dirty="0">
                          <a:effectLst/>
                        </a:rPr>
                        <a:t>Compatibility</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03"/>
                  </a:ext>
                </a:extLst>
              </a:tr>
              <a:tr h="188084">
                <a:tc>
                  <a:txBody>
                    <a:bodyPr/>
                    <a:lstStyle/>
                    <a:p>
                      <a:pPr algn="l">
                        <a:spcAft>
                          <a:spcPts val="0"/>
                        </a:spcAft>
                      </a:pPr>
                      <a:r>
                        <a:rPr lang="en-GB" sz="900" dirty="0">
                          <a:effectLst/>
                        </a:rPr>
                        <a:t>Complementarity</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04"/>
                  </a:ext>
                </a:extLst>
              </a:tr>
              <a:tr h="188084">
                <a:tc>
                  <a:txBody>
                    <a:bodyPr/>
                    <a:lstStyle/>
                    <a:p>
                      <a:pPr algn="l">
                        <a:spcAft>
                          <a:spcPts val="0"/>
                        </a:spcAft>
                      </a:pPr>
                      <a:r>
                        <a:rPr lang="en-GB" sz="900" dirty="0">
                          <a:effectLst/>
                        </a:rPr>
                        <a:t>Lock-ins</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05"/>
                  </a:ext>
                </a:extLst>
              </a:tr>
              <a:tr h="188084">
                <a:tc>
                  <a:txBody>
                    <a:bodyPr/>
                    <a:lstStyle/>
                    <a:p>
                      <a:pPr algn="l">
                        <a:spcAft>
                          <a:spcPts val="0"/>
                        </a:spcAft>
                      </a:pPr>
                      <a:r>
                        <a:rPr lang="en-GB" sz="900" dirty="0">
                          <a:effectLst/>
                        </a:rPr>
                        <a:t>Data ownership and use</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06"/>
                  </a:ext>
                </a:extLst>
              </a:tr>
              <a:tr h="188084">
                <a:tc>
                  <a:txBody>
                    <a:bodyPr/>
                    <a:lstStyle/>
                    <a:p>
                      <a:pPr algn="l">
                        <a:spcAft>
                          <a:spcPts val="0"/>
                        </a:spcAft>
                      </a:pPr>
                      <a:r>
                        <a:rPr lang="en-GB" sz="900" dirty="0">
                          <a:effectLst/>
                        </a:rPr>
                        <a:t>Data quality</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07"/>
                  </a:ext>
                </a:extLst>
              </a:tr>
              <a:tr h="188084">
                <a:tc>
                  <a:txBody>
                    <a:bodyPr/>
                    <a:lstStyle/>
                    <a:p>
                      <a:pPr algn="l">
                        <a:spcAft>
                          <a:spcPts val="0"/>
                        </a:spcAft>
                      </a:pPr>
                      <a:r>
                        <a:rPr lang="en-GB" sz="900">
                          <a:effectLst/>
                        </a:rPr>
                        <a:t>Data integration</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dirty="0">
                          <a:effectLst/>
                        </a:rPr>
                        <a:t>X</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08"/>
                  </a:ext>
                </a:extLst>
              </a:tr>
              <a:tr h="188084">
                <a:tc>
                  <a:txBody>
                    <a:bodyPr/>
                    <a:lstStyle/>
                    <a:p>
                      <a:pPr algn="l">
                        <a:spcAft>
                          <a:spcPts val="0"/>
                        </a:spcAft>
                      </a:pPr>
                      <a:r>
                        <a:rPr lang="en-GB" sz="900" dirty="0">
                          <a:effectLst/>
                        </a:rPr>
                        <a:t>Data security</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dirty="0">
                          <a:effectLst/>
                        </a:rPr>
                        <a:t>X</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09"/>
                  </a:ext>
                </a:extLst>
              </a:tr>
              <a:tr h="188084">
                <a:tc>
                  <a:txBody>
                    <a:bodyPr/>
                    <a:lstStyle/>
                    <a:p>
                      <a:pPr algn="l">
                        <a:spcAft>
                          <a:spcPts val="0"/>
                        </a:spcAft>
                      </a:pPr>
                      <a:r>
                        <a:rPr lang="en-GB" sz="900" dirty="0">
                          <a:effectLst/>
                        </a:rPr>
                        <a:t>Economic instruments</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0"/>
                  </a:ext>
                </a:extLst>
              </a:tr>
              <a:tr h="188084">
                <a:tc>
                  <a:txBody>
                    <a:bodyPr/>
                    <a:lstStyle/>
                    <a:p>
                      <a:pPr algn="l">
                        <a:spcAft>
                          <a:spcPts val="0"/>
                        </a:spcAft>
                      </a:pPr>
                      <a:r>
                        <a:rPr lang="en-GB" sz="900">
                          <a:effectLst/>
                        </a:rPr>
                        <a:t>Political aspects</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1"/>
                  </a:ext>
                </a:extLst>
              </a:tr>
              <a:tr h="188084">
                <a:tc>
                  <a:txBody>
                    <a:bodyPr/>
                    <a:lstStyle/>
                    <a:p>
                      <a:pPr algn="l">
                        <a:spcAft>
                          <a:spcPts val="0"/>
                        </a:spcAft>
                      </a:pPr>
                      <a:r>
                        <a:rPr lang="en-GB" sz="900" dirty="0">
                          <a:effectLst/>
                        </a:rPr>
                        <a:t>Legislative aspects</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dirty="0">
                          <a:effectLst/>
                        </a:rPr>
                        <a:t>o</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2"/>
                  </a:ext>
                </a:extLst>
              </a:tr>
              <a:tr h="188084">
                <a:tc>
                  <a:txBody>
                    <a:bodyPr/>
                    <a:lstStyle/>
                    <a:p>
                      <a:pPr algn="l">
                        <a:spcAft>
                          <a:spcPts val="0"/>
                        </a:spcAft>
                      </a:pPr>
                      <a:r>
                        <a:rPr lang="en-GB" sz="900" dirty="0">
                          <a:effectLst/>
                        </a:rPr>
                        <a:t>Environmental impact</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dirty="0">
                          <a:effectLst/>
                        </a:rPr>
                        <a:t>o</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3"/>
                  </a:ext>
                </a:extLst>
              </a:tr>
              <a:tr h="188084">
                <a:tc>
                  <a:txBody>
                    <a:bodyPr/>
                    <a:lstStyle/>
                    <a:p>
                      <a:pPr algn="l">
                        <a:spcAft>
                          <a:spcPts val="0"/>
                        </a:spcAft>
                      </a:pPr>
                      <a:r>
                        <a:rPr lang="en-GB" sz="900" dirty="0">
                          <a:effectLst/>
                        </a:rPr>
                        <a:t>Rebound effect</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4"/>
                  </a:ext>
                </a:extLst>
              </a:tr>
              <a:tr h="188084">
                <a:tc>
                  <a:txBody>
                    <a:bodyPr/>
                    <a:lstStyle/>
                    <a:p>
                      <a:pPr algn="l">
                        <a:spcAft>
                          <a:spcPts val="0"/>
                        </a:spcAft>
                      </a:pPr>
                      <a:r>
                        <a:rPr lang="en-GB" sz="900" dirty="0">
                          <a:effectLst/>
                        </a:rPr>
                        <a:t>Equity and accessibility</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5"/>
                  </a:ext>
                </a:extLst>
              </a:tr>
              <a:tr h="188084">
                <a:tc>
                  <a:txBody>
                    <a:bodyPr/>
                    <a:lstStyle/>
                    <a:p>
                      <a:pPr algn="l">
                        <a:spcAft>
                          <a:spcPts val="0"/>
                        </a:spcAft>
                      </a:pPr>
                      <a:r>
                        <a:rPr lang="en-GB" sz="900" dirty="0">
                          <a:effectLst/>
                        </a:rPr>
                        <a:t>Ethical aspects</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6"/>
                  </a:ext>
                </a:extLst>
              </a:tr>
              <a:tr h="188084">
                <a:tc>
                  <a:txBody>
                    <a:bodyPr/>
                    <a:lstStyle/>
                    <a:p>
                      <a:pPr algn="l">
                        <a:spcAft>
                          <a:spcPts val="0"/>
                        </a:spcAft>
                      </a:pPr>
                      <a:r>
                        <a:rPr lang="en-GB" sz="900" dirty="0">
                          <a:effectLst/>
                        </a:rPr>
                        <a:t>Cognitive-cultural aspects</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7"/>
                  </a:ext>
                </a:extLst>
              </a:tr>
              <a:tr h="188084">
                <a:tc>
                  <a:txBody>
                    <a:bodyPr/>
                    <a:lstStyle/>
                    <a:p>
                      <a:pPr algn="l">
                        <a:spcAft>
                          <a:spcPts val="0"/>
                        </a:spcAft>
                      </a:pPr>
                      <a:r>
                        <a:rPr lang="en-GB" sz="900" dirty="0">
                          <a:effectLst/>
                        </a:rPr>
                        <a:t>Tragedy of the commons</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8"/>
                  </a:ext>
                </a:extLst>
              </a:tr>
              <a:tr h="188084">
                <a:tc>
                  <a:txBody>
                    <a:bodyPr/>
                    <a:lstStyle/>
                    <a:p>
                      <a:pPr algn="l">
                        <a:spcAft>
                          <a:spcPts val="0"/>
                        </a:spcAft>
                      </a:pPr>
                      <a:r>
                        <a:rPr lang="en-GB" sz="900" dirty="0">
                          <a:effectLst/>
                        </a:rPr>
                        <a:t>Public health</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19"/>
                  </a:ext>
                </a:extLst>
              </a:tr>
              <a:tr h="188084">
                <a:tc>
                  <a:txBody>
                    <a:bodyPr/>
                    <a:lstStyle/>
                    <a:p>
                      <a:pPr algn="l">
                        <a:spcAft>
                          <a:spcPts val="0"/>
                        </a:spcAft>
                      </a:pPr>
                      <a:r>
                        <a:rPr lang="en-GB" sz="900" dirty="0">
                          <a:effectLst/>
                        </a:rPr>
                        <a:t>Safety</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o</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20"/>
                  </a:ext>
                </a:extLst>
              </a:tr>
              <a:tr h="188084">
                <a:tc>
                  <a:txBody>
                    <a:bodyPr/>
                    <a:lstStyle/>
                    <a:p>
                      <a:pPr algn="l">
                        <a:spcAft>
                          <a:spcPts val="0"/>
                        </a:spcAft>
                      </a:pPr>
                      <a:r>
                        <a:rPr lang="en-GB" sz="900" dirty="0">
                          <a:effectLst/>
                        </a:rPr>
                        <a:t>Security</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21"/>
                  </a:ext>
                </a:extLst>
              </a:tr>
              <a:tr h="188084">
                <a:tc>
                  <a:txBody>
                    <a:bodyPr/>
                    <a:lstStyle/>
                    <a:p>
                      <a:pPr algn="l">
                        <a:spcAft>
                          <a:spcPts val="0"/>
                        </a:spcAft>
                      </a:pPr>
                      <a:r>
                        <a:rPr lang="en-GB" sz="900" dirty="0">
                          <a:effectLst/>
                        </a:rPr>
                        <a:t>Liability</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nchor="ctr"/>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a:effectLst/>
                        </a:rPr>
                        <a:t>X</a:t>
                      </a:r>
                      <a:endParaRPr lang="en-US" sz="70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tc>
                  <a:txBody>
                    <a:bodyPr/>
                    <a:lstStyle/>
                    <a:p>
                      <a:pPr algn="ctr">
                        <a:spcAft>
                          <a:spcPts val="0"/>
                        </a:spcAft>
                      </a:pPr>
                      <a:r>
                        <a:rPr lang="en-GB" sz="900" dirty="0">
                          <a:effectLst/>
                        </a:rPr>
                        <a:t>X</a:t>
                      </a:r>
                      <a:endParaRPr lang="en-US" sz="700" dirty="0">
                        <a:solidFill>
                          <a:srgbClr val="002060"/>
                        </a:solidFill>
                        <a:effectLst/>
                        <a:latin typeface="Source Sans Pro" panose="020B0503030403020204" pitchFamily="34" charset="0"/>
                        <a:ea typeface="Calibri" panose="020F0502020204030204" pitchFamily="34" charset="0"/>
                        <a:cs typeface="Open Sans"/>
                      </a:endParaRPr>
                    </a:p>
                  </a:txBody>
                  <a:tcPr marL="43794" marR="43794" marT="18248" marB="18248"/>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77980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Governance models and regulatory responses</a:t>
            </a:r>
          </a:p>
        </p:txBody>
      </p:sp>
      <p:sp>
        <p:nvSpPr>
          <p:cNvPr id="3" name="Text Placeholder 2"/>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49715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6629" y="2055813"/>
            <a:ext cx="4769722" cy="3957427"/>
          </a:xfrm>
        </p:spPr>
        <p:txBody>
          <a:bodyPr>
            <a:noAutofit/>
          </a:bodyPr>
          <a:lstStyle/>
          <a:p>
            <a:r>
              <a:rPr lang="en-US" sz="1600" b="1" dirty="0"/>
              <a:t>International level</a:t>
            </a:r>
          </a:p>
          <a:p>
            <a:pPr marL="457200" indent="-457200">
              <a:buFont typeface="Arial" panose="020B0604020202020204" pitchFamily="34" charset="0"/>
              <a:buChar char="•"/>
            </a:pPr>
            <a:r>
              <a:rPr lang="da-DK" sz="1600" dirty="0"/>
              <a:t>International Transport Forum (ITF) at OECD – </a:t>
            </a:r>
            <a:r>
              <a:rPr lang="da-DK" sz="1600" dirty="0" err="1"/>
              <a:t>think</a:t>
            </a:r>
            <a:r>
              <a:rPr lang="da-DK" sz="1600" dirty="0"/>
              <a:t>-tank for transport policy</a:t>
            </a:r>
          </a:p>
          <a:p>
            <a:pPr marL="457200" indent="-457200">
              <a:buFont typeface="Arial" panose="020B0604020202020204" pitchFamily="34" charset="0"/>
              <a:buChar char="•"/>
            </a:pPr>
            <a:r>
              <a:rPr lang="en-US" sz="1600" dirty="0"/>
              <a:t>World Forum for Harmonization of Vehicle Regulations (UN) – harmonization of regulations</a:t>
            </a:r>
          </a:p>
          <a:p>
            <a:pPr marL="457200" indent="-457200">
              <a:buFont typeface="Arial" panose="020B0604020202020204" pitchFamily="34" charset="0"/>
              <a:buChar char="•"/>
            </a:pPr>
            <a:r>
              <a:rPr lang="en-US" sz="1600" dirty="0"/>
              <a:t>International Telecommunication Union (ITU) and the International Organization for Standardization (ISO) – work with UNECE to achieve the deployment of ITS</a:t>
            </a:r>
          </a:p>
          <a:p>
            <a:pPr marL="457200" indent="-457200">
              <a:buFont typeface="Arial" panose="020B0604020202020204" pitchFamily="34" charset="0"/>
              <a:buChar char="•"/>
            </a:pPr>
            <a:r>
              <a:rPr lang="en-US" sz="1600" dirty="0"/>
              <a:t>The Vienna Convention on Road Traffic and the Geneva Convention on road traffic – harmonization and standardization</a:t>
            </a:r>
          </a:p>
          <a:p>
            <a:pPr marL="457200" indent="-457200">
              <a:buFont typeface="Arial" panose="020B0604020202020204" pitchFamily="34" charset="0"/>
              <a:buChar char="•"/>
            </a:pPr>
            <a:r>
              <a:rPr lang="en-US" sz="1600" dirty="0"/>
              <a:t>UN Sustainable Development Goals</a:t>
            </a:r>
          </a:p>
        </p:txBody>
      </p:sp>
      <p:sp>
        <p:nvSpPr>
          <p:cNvPr id="3" name="Title 2"/>
          <p:cNvSpPr>
            <a:spLocks noGrp="1"/>
          </p:cNvSpPr>
          <p:nvPr>
            <p:ph type="title"/>
          </p:nvPr>
        </p:nvSpPr>
        <p:spPr/>
        <p:txBody>
          <a:bodyPr>
            <a:normAutofit fontScale="90000"/>
          </a:bodyPr>
          <a:lstStyle/>
          <a:p>
            <a:r>
              <a:rPr lang="en-US" dirty="0"/>
              <a:t>Governance of different aspects at different levels (examples)</a:t>
            </a:r>
          </a:p>
        </p:txBody>
      </p:sp>
      <p:sp>
        <p:nvSpPr>
          <p:cNvPr id="4" name="Rectangle 3"/>
          <p:cNvSpPr/>
          <p:nvPr/>
        </p:nvSpPr>
        <p:spPr>
          <a:xfrm>
            <a:off x="6929658" y="2055813"/>
            <a:ext cx="4424141" cy="3703578"/>
          </a:xfrm>
          <a:prstGeom prst="rect">
            <a:avLst/>
          </a:prstGeom>
        </p:spPr>
        <p:txBody>
          <a:bodyPr wrap="square">
            <a:spAutoFit/>
          </a:bodyPr>
          <a:lstStyle/>
          <a:p>
            <a:r>
              <a:rPr lang="en-US" sz="1600" b="1" dirty="0"/>
              <a:t>EU level</a:t>
            </a:r>
          </a:p>
          <a:p>
            <a:pPr marL="457200" indent="-457200">
              <a:spcBef>
                <a:spcPts val="750"/>
              </a:spcBef>
              <a:buFont typeface="Arial" panose="020B0604020202020204" pitchFamily="34" charset="0"/>
              <a:buChar char="•"/>
            </a:pPr>
            <a:r>
              <a:rPr lang="en-US" sz="1600" dirty="0">
                <a:latin typeface="Source Sans Pro" panose="020B0503030403020204" pitchFamily="34" charset="0"/>
              </a:rPr>
              <a:t>Directives and regulation regarding platforms, competition, taxation, public procurement and protection of personal data </a:t>
            </a:r>
          </a:p>
          <a:p>
            <a:pPr marL="457200" indent="-457200">
              <a:spcBef>
                <a:spcPts val="750"/>
              </a:spcBef>
              <a:buFont typeface="Arial" panose="020B0604020202020204" pitchFamily="34" charset="0"/>
              <a:buChar char="•"/>
            </a:pPr>
            <a:r>
              <a:rPr lang="en-US" sz="1600" dirty="0">
                <a:latin typeface="Source Sans Pro" panose="020B0503030403020204" pitchFamily="34" charset="0"/>
              </a:rPr>
              <a:t>EU policy: Strategy for a Sustainable and Smart mobility </a:t>
            </a:r>
          </a:p>
          <a:p>
            <a:pPr marL="457200" indent="-457200">
              <a:spcBef>
                <a:spcPts val="750"/>
              </a:spcBef>
              <a:buFont typeface="Arial" panose="020B0604020202020204" pitchFamily="34" charset="0"/>
              <a:buChar char="•"/>
            </a:pPr>
            <a:r>
              <a:rPr lang="en-US" sz="1600" dirty="0">
                <a:latin typeface="Source Sans Pro" panose="020B0503030403020204" pitchFamily="34" charset="0"/>
              </a:rPr>
              <a:t>Financing instruments: Connecting Europe Facility (CEF)</a:t>
            </a:r>
          </a:p>
          <a:p>
            <a:endParaRPr lang="en-US" sz="1600" b="1" dirty="0"/>
          </a:p>
          <a:p>
            <a:r>
              <a:rPr lang="en-US" sz="1600" b="1" dirty="0"/>
              <a:t>National and local level</a:t>
            </a:r>
          </a:p>
          <a:p>
            <a:pPr marL="457200" indent="-457200">
              <a:spcBef>
                <a:spcPts val="750"/>
              </a:spcBef>
              <a:buFont typeface="Arial" panose="020B0604020202020204" pitchFamily="34" charset="0"/>
              <a:buChar char="•"/>
            </a:pPr>
            <a:r>
              <a:rPr lang="en-US" sz="1600" dirty="0">
                <a:latin typeface="Source Sans Pro" panose="020B0503030403020204" pitchFamily="34" charset="0"/>
              </a:rPr>
              <a:t>Taxation, subsidies, funding, licensing, and access to infrastructure</a:t>
            </a:r>
          </a:p>
        </p:txBody>
      </p:sp>
    </p:spTree>
    <p:extLst>
      <p:ext uri="{BB962C8B-B14F-4D97-AF65-F5344CB8AC3E}">
        <p14:creationId xmlns:p14="http://schemas.microsoft.com/office/powerpoint/2010/main" val="428421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Applicability of different governance models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39672" y="2055813"/>
            <a:ext cx="9620631" cy="3992562"/>
          </a:xfrm>
          <a:prstGeom prst="rect">
            <a:avLst/>
          </a:prstGeom>
        </p:spPr>
      </p:pic>
    </p:spTree>
    <p:extLst>
      <p:ext uri="{BB962C8B-B14F-4D97-AF65-F5344CB8AC3E}">
        <p14:creationId xmlns:p14="http://schemas.microsoft.com/office/powerpoint/2010/main" val="60107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fontScale="90000"/>
          </a:bodyPr>
          <a:lstStyle/>
          <a:p>
            <a:r>
              <a:rPr lang="en-US" dirty="0"/>
              <a:t>Cooperation among public and private parties</a:t>
            </a:r>
          </a:p>
        </p:txBody>
      </p:sp>
      <p:sp>
        <p:nvSpPr>
          <p:cNvPr id="36" name="Text Placeholder 35"/>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3256437930"/>
      </p:ext>
    </p:extLst>
  </p:cSld>
  <p:clrMapOvr>
    <a:masterClrMapping/>
  </p:clrMapOvr>
</p:sld>
</file>

<file path=ppt/theme/theme1.xml><?xml version="1.0" encoding="utf-8"?>
<a:theme xmlns:a="http://schemas.openxmlformats.org/drawingml/2006/main" name="Gecko theme">
  <a:themeElements>
    <a:clrScheme name="GECKO">
      <a:dk1>
        <a:srgbClr val="29235C"/>
      </a:dk1>
      <a:lt1>
        <a:sysClr val="window" lastClr="FFFFFF"/>
      </a:lt1>
      <a:dk2>
        <a:srgbClr val="9D9D9C"/>
      </a:dk2>
      <a:lt2>
        <a:srgbClr val="DADADA"/>
      </a:lt2>
      <a:accent1>
        <a:srgbClr val="29235C"/>
      </a:accent1>
      <a:accent2>
        <a:srgbClr val="E6332A"/>
      </a:accent2>
      <a:accent3>
        <a:srgbClr val="9D9D9C"/>
      </a:accent3>
      <a:accent4>
        <a:srgbClr val="A33463"/>
      </a:accent4>
      <a:accent5>
        <a:srgbClr val="3E2558"/>
      </a:accent5>
      <a:accent6>
        <a:srgbClr val="FBD5C6"/>
      </a:accent6>
      <a:hlink>
        <a:srgbClr val="29235C"/>
      </a:hlink>
      <a:folHlink>
        <a:srgbClr val="B4BED3"/>
      </a:folHlink>
    </a:clrScheme>
    <a:fontScheme name="GECK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cko theme" id="{1B4B76D2-CA25-4040-B076-34183216812C}" vid="{4613831C-97F3-4E41-90B0-CC0E1705E5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8CB689BBF064F911E71EFFC1CB2A3" ma:contentTypeVersion="13" ma:contentTypeDescription="Create a new document." ma:contentTypeScope="" ma:versionID="3858b4c0a2009abb6d317c37f65f5eeb">
  <xsd:schema xmlns:xsd="http://www.w3.org/2001/XMLSchema" xmlns:xs="http://www.w3.org/2001/XMLSchema" xmlns:p="http://schemas.microsoft.com/office/2006/metadata/properties" xmlns:ns2="fb7a3a8e-7964-4418-ab96-7edc9afd578f" xmlns:ns3="07e80eab-9d26-4ae7-bd74-003410c928f3" targetNamespace="http://schemas.microsoft.com/office/2006/metadata/properties" ma:root="true" ma:fieldsID="862e075237805341c11d2ba2e9d255ae" ns2:_="" ns3:_="">
    <xsd:import namespace="fb7a3a8e-7964-4418-ab96-7edc9afd578f"/>
    <xsd:import namespace="07e80eab-9d26-4ae7-bd74-003410c928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3a8e-7964-4418-ab96-7edc9afd5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80eab-9d26-4ae7-bd74-003410c928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F2B403-6FFE-4E93-9457-9BD59D87A669}"/>
</file>

<file path=customXml/itemProps2.xml><?xml version="1.0" encoding="utf-8"?>
<ds:datastoreItem xmlns:ds="http://schemas.openxmlformats.org/officeDocument/2006/customXml" ds:itemID="{5E637E3E-2B80-4EF4-AE4C-01010EDC2F7C}">
  <ds:schemaRefs>
    <ds:schemaRef ds:uri="http://schemas.microsoft.com/sharepoint/v3/contenttype/forms"/>
  </ds:schemaRefs>
</ds:datastoreItem>
</file>

<file path=customXml/itemProps3.xml><?xml version="1.0" encoding="utf-8"?>
<ds:datastoreItem xmlns:ds="http://schemas.openxmlformats.org/officeDocument/2006/customXml" ds:itemID="{CC29BEC4-AA1F-4E46-A21E-11380DE80392}">
  <ds:schemaRef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microsoft.com/office/infopath/2007/PartnerControls"/>
    <ds:schemaRef ds:uri="66ecd9f4-8178-4853-96f4-3e14c382e0ce"/>
    <ds:schemaRef ds:uri="http://schemas.openxmlformats.org/package/2006/metadata/core-properties"/>
    <ds:schemaRef ds:uri="1004b60e-e3cd-40ca-9c97-8ed46e4f65d5"/>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Gecko theme</Template>
  <TotalTime>91</TotalTime>
  <Words>935</Words>
  <Application>Microsoft Office PowerPoint</Application>
  <PresentationFormat>Widescreen</PresentationFormat>
  <Paragraphs>199</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Open Sans Light</vt:lpstr>
      <vt:lpstr>Pero</vt:lpstr>
      <vt:lpstr>Source Sans Pro</vt:lpstr>
      <vt:lpstr>Gecko theme</vt:lpstr>
      <vt:lpstr>Regulatory and governance frameworks  for mobility innovations</vt:lpstr>
      <vt:lpstr>Contents</vt:lpstr>
      <vt:lpstr>Factors that influence the governance of mobility innovations</vt:lpstr>
      <vt:lpstr>Economic, political and social variables influencing the governance of mobility innovations</vt:lpstr>
      <vt:lpstr>Relevance of variables for the governance of different mobility innovations</vt:lpstr>
      <vt:lpstr>Governance models and regulatory responses</vt:lpstr>
      <vt:lpstr>Governance of different aspects at different levels (examples)</vt:lpstr>
      <vt:lpstr>Applicability of different governance models</vt:lpstr>
      <vt:lpstr>Cooperation among public and private parties</vt:lpstr>
      <vt:lpstr>Cooperation models </vt:lpstr>
      <vt:lpstr>How formal is the private-public cooperation?</vt:lpstr>
      <vt:lpstr>Impact  of COVID-19</vt:lpstr>
      <vt:lpstr>Impact of COVID-19 on the governance of mobility innovations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Compish</dc:creator>
  <cp:lastModifiedBy>BOUSSE Yannick</cp:lastModifiedBy>
  <cp:revision>52</cp:revision>
  <dcterms:created xsi:type="dcterms:W3CDTF">2019-03-26T18:48:30Z</dcterms:created>
  <dcterms:modified xsi:type="dcterms:W3CDTF">2021-08-25T13:27:26Z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0x01010099E8CB689BBF064F911E71EFFC1CB2A3</vt:lpwstr>
  </property>
</Properties>
</file>